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89" r:id="rId4"/>
    <p:sldId id="318" r:id="rId5"/>
    <p:sldId id="319" r:id="rId6"/>
    <p:sldId id="299" r:id="rId7"/>
    <p:sldId id="286" r:id="rId8"/>
    <p:sldId id="343" r:id="rId9"/>
    <p:sldId id="344" r:id="rId10"/>
    <p:sldId id="345" r:id="rId11"/>
    <p:sldId id="287" r:id="rId12"/>
    <p:sldId id="324" r:id="rId13"/>
    <p:sldId id="327" r:id="rId14"/>
    <p:sldId id="347" r:id="rId15"/>
    <p:sldId id="328" r:id="rId16"/>
    <p:sldId id="329" r:id="rId17"/>
    <p:sldId id="331" r:id="rId18"/>
    <p:sldId id="330" r:id="rId19"/>
    <p:sldId id="333" r:id="rId20"/>
    <p:sldId id="335" r:id="rId21"/>
    <p:sldId id="334" r:id="rId22"/>
    <p:sldId id="336" r:id="rId23"/>
    <p:sldId id="338" r:id="rId24"/>
    <p:sldId id="339" r:id="rId25"/>
    <p:sldId id="340" r:id="rId26"/>
    <p:sldId id="341" r:id="rId27"/>
    <p:sldId id="348" r:id="rId28"/>
  </p:sldIdLst>
  <p:sldSz cx="9144000" cy="6858000" type="screen4x3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25" autoAdjust="0"/>
    <p:restoredTop sz="94700" autoAdjust="0"/>
  </p:normalViewPr>
  <p:slideViewPr>
    <p:cSldViewPr>
      <p:cViewPr varScale="1">
        <p:scale>
          <a:sx n="86" d="100"/>
          <a:sy n="86" d="100"/>
        </p:scale>
        <p:origin x="-15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10155-B5C0-4737-A2BC-2C56EF1D32AB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E47BE-9614-404D-827D-DF75639EE7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81463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72537-3E32-4C67-8653-D0204C2AF7D9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751DF-802D-4078-9D93-C821D8DCD47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17439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5018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2E4619-056F-4356-AC78-F215D844E02D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4BE7-573A-4050-9DAF-E1D3AF27C218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4BE7-573A-4050-9DAF-E1D3AF27C218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5120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BADC25-0C68-43F1-AAFE-BA1469C1F693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4BE7-573A-4050-9DAF-E1D3AF27C218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4BE7-573A-4050-9DAF-E1D3AF27C218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4BE7-573A-4050-9DAF-E1D3AF27C218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5120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BADC25-0C68-43F1-AAFE-BA1469C1F693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4BE7-573A-4050-9DAF-E1D3AF27C218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4BE7-573A-4050-9DAF-E1D3AF27C218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4BE7-573A-4050-9DAF-E1D3AF27C218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5120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BADC25-0C68-43F1-AAFE-BA1469C1F693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5120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BADC25-0C68-43F1-AAFE-BA1469C1F693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4BE7-573A-4050-9DAF-E1D3AF27C218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4BE7-573A-4050-9DAF-E1D3AF27C218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4BE7-573A-4050-9DAF-E1D3AF27C218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890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FFA597-4395-456C-85D3-B1438B5ED8E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5120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BADC25-0C68-43F1-AAFE-BA1469C1F693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4BE7-573A-4050-9DAF-E1D3AF27C218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4BE7-573A-4050-9DAF-E1D3AF27C218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4BE7-573A-4050-9DAF-E1D3AF27C218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5120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BADC25-0C68-43F1-AAFE-BA1469C1F693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4BE7-573A-4050-9DAF-E1D3AF27C218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5120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BADC25-0C68-43F1-AAFE-BA1469C1F693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DB78379-827B-4B89-9F2D-70AAB22B2A13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26068D87-382A-4F59-B8BA-80A88DDA03E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8379-827B-4B89-9F2D-70AAB22B2A13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D87-382A-4F59-B8BA-80A88DDA03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8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8379-827B-4B89-9F2D-70AAB22B2A13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D87-382A-4F59-B8BA-80A88DDA03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8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8379-827B-4B89-9F2D-70AAB22B2A13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D87-382A-4F59-B8BA-80A88DDA03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8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8379-827B-4B89-9F2D-70AAB22B2A13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D87-382A-4F59-B8BA-80A88DDA03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8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8379-827B-4B89-9F2D-70AAB22B2A13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D87-382A-4F59-B8BA-80A88DDA03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8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8379-827B-4B89-9F2D-70AAB22B2A13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D87-382A-4F59-B8BA-80A88DDA03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8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8379-827B-4B89-9F2D-70AAB22B2A13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D87-382A-4F59-B8BA-80A88DDA03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8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8379-827B-4B89-9F2D-70AAB22B2A13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D87-382A-4F59-B8BA-80A88DDA03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8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8379-827B-4B89-9F2D-70AAB22B2A13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D87-382A-4F59-B8BA-80A88DDA03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8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nl-NL" sz="2000" smtClean="0"/>
              <a:t>Klik op het pictogram als u een afbeelding wilt toevoegen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8379-827B-4B89-9F2D-70AAB22B2A13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8D87-382A-4F59-B8BA-80A88DDA03E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8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BDB78379-827B-4B89-9F2D-70AAB22B2A13}" type="datetimeFigureOut">
              <a:rPr lang="nl-NL" smtClean="0"/>
              <a:pPr/>
              <a:t>29-2-2020</a:t>
            </a:fld>
            <a:endParaRPr lang="nl-NL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nl-NL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26068D87-382A-4F59-B8BA-80A88DDA03E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tangle 10"/>
          <p:cNvSpPr txBox="1">
            <a:spLocks/>
          </p:cNvSpPr>
          <p:nvPr userDrawn="1"/>
        </p:nvSpPr>
        <p:spPr>
          <a:xfrm>
            <a:off x="467544" y="4437112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85000"/>
                  <a:satMod val="150000"/>
                </a:schemeClr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lt"/>
              <a:cs typeface="+mj-lt"/>
            </a:endParaRPr>
          </a:p>
        </p:txBody>
      </p:sp>
      <p:pic>
        <p:nvPicPr>
          <p:cNvPr id="8" name="Afbeelding 7" descr="logo_streekverband_detien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156176" y="188640"/>
            <a:ext cx="2581920" cy="7249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8000">
    <p:random/>
  </p:transition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1916832"/>
            <a:ext cx="8928992" cy="183006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/>
                <a:cs typeface="Tahoma" pitchFamily="34" charset="0"/>
              </a:rPr>
              <a:t>STREEKVERBAND </a:t>
            </a:r>
            <a:br>
              <a:rPr lang="nl-NL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/>
                <a:cs typeface="Tahoma" pitchFamily="34" charset="0"/>
              </a:rPr>
            </a:br>
            <a:r>
              <a:rPr lang="nl-NL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/>
                <a:cs typeface="Tahoma" pitchFamily="34" charset="0"/>
              </a:rPr>
              <a:t>DE TIEN</a:t>
            </a:r>
            <a:endParaRPr lang="nl-NL" sz="5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Verdana"/>
              <a:cs typeface="Tahom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8784976" cy="1752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nl-NL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Tahoma" pitchFamily="34" charset="0"/>
              </a:rPr>
              <a:t>Beelden van de projecten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nl-NL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Tahoma" pitchFamily="34" charset="0"/>
              </a:rPr>
              <a:t>die financieel worden gesteund</a:t>
            </a:r>
            <a:endParaRPr lang="nl-NL" sz="3600" b="1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Tahoma" pitchFamily="34" charset="0"/>
            </a:endParaRPr>
          </a:p>
        </p:txBody>
      </p:sp>
      <p:sp>
        <p:nvSpPr>
          <p:cNvPr id="8197" name="Tekstvak 4"/>
          <p:cNvSpPr txBox="1">
            <a:spLocks noChangeArrowheads="1"/>
          </p:cNvSpPr>
          <p:nvPr/>
        </p:nvSpPr>
        <p:spPr bwMode="auto">
          <a:xfrm>
            <a:off x="0" y="6381750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b="1" dirty="0" smtClean="0">
                <a:latin typeface="Verdana"/>
              </a:rPr>
              <a:t>2020</a:t>
            </a:r>
            <a:endParaRPr lang="nl-NL" b="1" dirty="0">
              <a:latin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116" y="6093296"/>
            <a:ext cx="9144000" cy="576064"/>
          </a:xfrm>
        </p:spPr>
        <p:txBody>
          <a:bodyPr>
            <a:noAutofit/>
          </a:bodyPr>
          <a:lstStyle/>
          <a:p>
            <a:r>
              <a:rPr lang="nl-NL" sz="2600" b="0" dirty="0" smtClean="0">
                <a:solidFill>
                  <a:srgbClr val="000000"/>
                </a:solidFill>
                <a:effectLst/>
                <a:latin typeface="Verdana"/>
                <a:cs typeface="Verdana"/>
              </a:rPr>
              <a:t>Mensen worden voorzien van </a:t>
            </a:r>
            <a:r>
              <a:rPr lang="nl-NL" sz="2600" b="0" dirty="0" smtClean="0">
                <a:solidFill>
                  <a:srgbClr val="000000"/>
                </a:solidFill>
                <a:effectLst/>
                <a:latin typeface="Verdana"/>
                <a:cs typeface="Verdana"/>
              </a:rPr>
              <a:t>hulpmiddelen en andere noodzakelijke goederen.</a:t>
            </a:r>
            <a:endParaRPr lang="nl-NL" sz="2600" b="0" dirty="0">
              <a:solidFill>
                <a:srgbClr val="000000"/>
              </a:solidFill>
              <a:effectLst/>
              <a:latin typeface="Verdana"/>
              <a:cs typeface="Verdana"/>
            </a:endParaRPr>
          </a:p>
        </p:txBody>
      </p:sp>
      <p:pic>
        <p:nvPicPr>
          <p:cNvPr id="4" name="Tijdelijke aanduiding voor inhoud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188640"/>
            <a:ext cx="2351622" cy="648072"/>
          </a:xfrm>
          <a:prstGeom prst="rect">
            <a:avLst/>
          </a:prstGeom>
        </p:spPr>
      </p:pic>
      <p:pic>
        <p:nvPicPr>
          <p:cNvPr id="7" name="Tijdelijke aanduiding voor inhoud 6" descr="01 - Blij met het gekregen Incontinentiemateriaa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00100" y="1071546"/>
            <a:ext cx="7000923" cy="4654869"/>
          </a:xfrm>
        </p:spPr>
      </p:pic>
    </p:spTree>
    <p:extLst>
      <p:ext uri="{BB962C8B-B14F-4D97-AF65-F5344CB8AC3E}">
        <p14:creationId xmlns="" xmlns:p14="http://schemas.microsoft.com/office/powerpoint/2010/main" val="1439020878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5852" y="1428736"/>
            <a:ext cx="6308427" cy="11115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Tahoma" pitchFamily="34" charset="0"/>
              </a:rPr>
              <a:t>Project:</a:t>
            </a:r>
            <a:endParaRPr lang="nl-NL" sz="4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/>
              <a:cs typeface="Tahoma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57158" y="3357562"/>
            <a:ext cx="8553919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spc="-15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Tahoma" pitchFamily="34" charset="0"/>
              </a:rPr>
              <a:t>Stichting </a:t>
            </a:r>
            <a:r>
              <a:rPr lang="nl-NL" sz="5400" b="1" spc="-150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Tahoma" pitchFamily="34" charset="0"/>
              </a:rPr>
              <a:t>Tuko</a:t>
            </a:r>
            <a:r>
              <a:rPr lang="nl-NL" sz="5400" b="1" spc="-15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Tahoma" pitchFamily="34" charset="0"/>
              </a:rPr>
              <a:t> </a:t>
            </a:r>
            <a:r>
              <a:rPr lang="nl-NL" sz="5400" b="1" spc="-150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Tahoma" pitchFamily="34" charset="0"/>
              </a:rPr>
              <a:t>Pamoja</a:t>
            </a:r>
            <a:endParaRPr lang="nl-NL" sz="5400" b="1" spc="-150" dirty="0" smtClean="0">
              <a:ln w="1905"/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Tahoma" pitchFamily="34" charset="0"/>
            </a:endParaRPr>
          </a:p>
          <a:p>
            <a:pPr algn="ctr"/>
            <a:endParaRPr lang="nl-NL" sz="4000" b="1" spc="-150" dirty="0" smtClean="0">
              <a:ln w="1905"/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Tahoma" pitchFamily="34" charset="0"/>
            </a:endParaRPr>
          </a:p>
          <a:p>
            <a:pPr algn="ctr"/>
            <a:r>
              <a:rPr lang="nl-NL" sz="4000" b="1" spc="-15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Tahoma" pitchFamily="34" charset="0"/>
              </a:rPr>
              <a:t>Wim van den Burg in Kenia</a:t>
            </a:r>
            <a:endParaRPr lang="nl-NL" sz="4000" b="1" spc="-150" dirty="0">
              <a:ln w="1905"/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Tahoma" pitchFamily="34" charset="0"/>
            </a:endParaRPr>
          </a:p>
        </p:txBody>
      </p:sp>
      <p:pic>
        <p:nvPicPr>
          <p:cNvPr id="7" name="Afbeelding 6" descr="9.JPG"/>
          <p:cNvPicPr>
            <a:picLocks noChangeAspect="1"/>
          </p:cNvPicPr>
          <p:nvPr/>
        </p:nvPicPr>
        <p:blipFill>
          <a:blip r:embed="rId3"/>
          <a:srcRect l="74219" t="59722" r="10156" b="1389"/>
          <a:stretch>
            <a:fillRect/>
          </a:stretch>
        </p:blipFill>
        <p:spPr>
          <a:xfrm>
            <a:off x="428596" y="428604"/>
            <a:ext cx="1571636" cy="2200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357158" y="5000636"/>
            <a:ext cx="3571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500" dirty="0" smtClean="0">
                <a:solidFill>
                  <a:srgbClr val="000000"/>
                </a:solidFill>
                <a:latin typeface="Verdana"/>
                <a:cs typeface="Verdana"/>
              </a:rPr>
              <a:t>Toegang tot water </a:t>
            </a:r>
            <a:r>
              <a:rPr lang="nl-NL" sz="2500" dirty="0" smtClean="0">
                <a:solidFill>
                  <a:srgbClr val="000000"/>
                </a:solidFill>
                <a:latin typeface="Verdana"/>
                <a:cs typeface="Verdana"/>
              </a:rPr>
              <a:t/>
            </a:r>
            <a:br>
              <a:rPr lang="nl-NL" sz="2500" dirty="0" smtClean="0">
                <a:solidFill>
                  <a:srgbClr val="000000"/>
                </a:solidFill>
                <a:latin typeface="Verdana"/>
                <a:cs typeface="Verdana"/>
              </a:rPr>
            </a:br>
            <a:r>
              <a:rPr lang="nl-NL" sz="2500" dirty="0" smtClean="0">
                <a:solidFill>
                  <a:srgbClr val="000000"/>
                </a:solidFill>
                <a:latin typeface="Verdana"/>
                <a:cs typeface="Verdana"/>
              </a:rPr>
              <a:t>is </a:t>
            </a:r>
            <a:r>
              <a:rPr lang="nl-NL" sz="2500" dirty="0" smtClean="0">
                <a:solidFill>
                  <a:srgbClr val="000000"/>
                </a:solidFill>
                <a:latin typeface="Verdana"/>
                <a:cs typeface="Verdana"/>
              </a:rPr>
              <a:t>hard nodig</a:t>
            </a:r>
            <a:endParaRPr lang="nl-NL" sz="25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pic>
        <p:nvPicPr>
          <p:cNvPr id="11" name="Afbeelding 10" descr="6.JPG"/>
          <p:cNvPicPr>
            <a:picLocks noChangeAspect="1"/>
          </p:cNvPicPr>
          <p:nvPr/>
        </p:nvPicPr>
        <p:blipFill>
          <a:blip r:embed="rId3"/>
          <a:srcRect l="2343" t="4166" r="1562" b="13889"/>
          <a:stretch>
            <a:fillRect/>
          </a:stretch>
        </p:blipFill>
        <p:spPr>
          <a:xfrm>
            <a:off x="357158" y="1500174"/>
            <a:ext cx="6143700" cy="2946978"/>
          </a:xfrm>
          <a:prstGeom prst="rect">
            <a:avLst/>
          </a:prstGeom>
        </p:spPr>
      </p:pic>
      <p:pic>
        <p:nvPicPr>
          <p:cNvPr id="14" name="Afbeelding 13" descr="5.JPG"/>
          <p:cNvPicPr>
            <a:picLocks noChangeAspect="1"/>
          </p:cNvPicPr>
          <p:nvPr/>
        </p:nvPicPr>
        <p:blipFill>
          <a:blip r:embed="rId4"/>
          <a:srcRect l="22656" t="1389" r="32031" b="19444"/>
          <a:stretch>
            <a:fillRect/>
          </a:stretch>
        </p:blipFill>
        <p:spPr>
          <a:xfrm>
            <a:off x="4143372" y="1868449"/>
            <a:ext cx="4786346" cy="4703823"/>
          </a:xfrm>
          <a:prstGeom prst="rect">
            <a:avLst/>
          </a:prstGeom>
        </p:spPr>
      </p:pic>
      <p:pic>
        <p:nvPicPr>
          <p:cNvPr id="15" name="Afbeelding 14" descr="9.JPG"/>
          <p:cNvPicPr>
            <a:picLocks noChangeAspect="1"/>
          </p:cNvPicPr>
          <p:nvPr/>
        </p:nvPicPr>
        <p:blipFill>
          <a:blip r:embed="rId5"/>
          <a:srcRect l="74463" t="60156" r="10156" b="1389"/>
          <a:stretch>
            <a:fillRect/>
          </a:stretch>
        </p:blipFill>
        <p:spPr>
          <a:xfrm>
            <a:off x="285720" y="285728"/>
            <a:ext cx="1071570" cy="1507002"/>
          </a:xfrm>
          <a:prstGeom prst="rect">
            <a:avLst/>
          </a:prstGeom>
        </p:spPr>
      </p:pic>
      <p:sp>
        <p:nvSpPr>
          <p:cNvPr id="16" name="Rechthoek 15"/>
          <p:cNvSpPr/>
          <p:nvPr/>
        </p:nvSpPr>
        <p:spPr>
          <a:xfrm>
            <a:off x="1571604" y="285728"/>
            <a:ext cx="230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b="1" dirty="0">
                <a:latin typeface="Verdana"/>
                <a:cs typeface="Verdana"/>
              </a:rPr>
              <a:t>Wim van den Burg </a:t>
            </a:r>
            <a:r>
              <a:rPr lang="nl-NL" sz="1200" b="1" dirty="0" smtClean="0">
                <a:latin typeface="Verdana"/>
                <a:cs typeface="Verdana"/>
              </a:rPr>
              <a:t/>
            </a:r>
            <a:br>
              <a:rPr lang="nl-NL" sz="1200" b="1" dirty="0" smtClean="0">
                <a:latin typeface="Verdana"/>
                <a:cs typeface="Verdana"/>
              </a:rPr>
            </a:br>
            <a:r>
              <a:rPr lang="nl-NL" sz="1200" b="1" dirty="0" smtClean="0">
                <a:latin typeface="Verdana"/>
                <a:cs typeface="Verdana"/>
              </a:rPr>
              <a:t>in </a:t>
            </a:r>
            <a:r>
              <a:rPr lang="nl-NL" sz="1200" b="1" dirty="0">
                <a:latin typeface="Verdana"/>
                <a:cs typeface="Verdana"/>
              </a:rPr>
              <a:t>Kenia</a:t>
            </a:r>
          </a:p>
        </p:txBody>
      </p:sp>
    </p:spTree>
    <p:extLst>
      <p:ext uri="{BB962C8B-B14F-4D97-AF65-F5344CB8AC3E}">
        <p14:creationId xmlns="" xmlns:p14="http://schemas.microsoft.com/office/powerpoint/2010/main" val="460015127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5877272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500" dirty="0">
                <a:latin typeface="Verdana"/>
                <a:cs typeface="Verdana"/>
              </a:rPr>
              <a:t>De </a:t>
            </a:r>
            <a:r>
              <a:rPr lang="nl-NL" sz="2500" dirty="0" err="1" smtClean="0">
                <a:latin typeface="Verdana"/>
                <a:cs typeface="Verdana"/>
              </a:rPr>
              <a:t>Tamani</a:t>
            </a:r>
            <a:r>
              <a:rPr lang="nl-NL" sz="2500" dirty="0" smtClean="0">
                <a:latin typeface="Verdana"/>
                <a:cs typeface="Verdana"/>
              </a:rPr>
              <a:t> </a:t>
            </a:r>
            <a:r>
              <a:rPr lang="nl-NL" sz="2500" dirty="0">
                <a:latin typeface="Verdana"/>
                <a:cs typeface="Verdana"/>
              </a:rPr>
              <a:t>Junior </a:t>
            </a:r>
            <a:r>
              <a:rPr lang="nl-NL" sz="2500" dirty="0" smtClean="0">
                <a:latin typeface="Verdana"/>
                <a:cs typeface="Verdana"/>
              </a:rPr>
              <a:t>School: </a:t>
            </a:r>
            <a:r>
              <a:rPr lang="nl-NL" sz="2500" dirty="0" smtClean="0">
                <a:latin typeface="Verdana"/>
                <a:cs typeface="Verdana"/>
              </a:rPr>
              <a:t/>
            </a:r>
            <a:br>
              <a:rPr lang="nl-NL" sz="2500" dirty="0" smtClean="0">
                <a:latin typeface="Verdana"/>
                <a:cs typeface="Verdana"/>
              </a:rPr>
            </a:br>
            <a:r>
              <a:rPr lang="nl-NL" sz="2500" dirty="0" smtClean="0">
                <a:latin typeface="Verdana"/>
                <a:cs typeface="Verdana"/>
              </a:rPr>
              <a:t>Hoop </a:t>
            </a:r>
            <a:r>
              <a:rPr lang="nl-NL" sz="2500" dirty="0" smtClean="0">
                <a:latin typeface="Verdana"/>
                <a:cs typeface="Verdana"/>
              </a:rPr>
              <a:t>op een betere toekomst! </a:t>
            </a:r>
            <a:endParaRPr lang="nl-NL" sz="2500" dirty="0">
              <a:latin typeface="Verdana"/>
              <a:cs typeface="Verdana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571604" y="285728"/>
            <a:ext cx="230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b="1" dirty="0">
                <a:latin typeface="Verdana"/>
                <a:cs typeface="Verdana"/>
              </a:rPr>
              <a:t>Wim van den Burg </a:t>
            </a:r>
            <a:r>
              <a:rPr lang="nl-NL" sz="1200" b="1" dirty="0" smtClean="0">
                <a:latin typeface="Verdana"/>
                <a:cs typeface="Verdana"/>
              </a:rPr>
              <a:t/>
            </a:r>
            <a:br>
              <a:rPr lang="nl-NL" sz="1200" b="1" dirty="0" smtClean="0">
                <a:latin typeface="Verdana"/>
                <a:cs typeface="Verdana"/>
              </a:rPr>
            </a:br>
            <a:r>
              <a:rPr lang="nl-NL" sz="1200" b="1" dirty="0" smtClean="0">
                <a:latin typeface="Verdana"/>
                <a:cs typeface="Verdana"/>
              </a:rPr>
              <a:t>in </a:t>
            </a:r>
            <a:r>
              <a:rPr lang="nl-NL" sz="1200" b="1" dirty="0">
                <a:latin typeface="Verdana"/>
                <a:cs typeface="Verdana"/>
              </a:rPr>
              <a:t>Kenia</a:t>
            </a:r>
          </a:p>
        </p:txBody>
      </p:sp>
      <p:pic>
        <p:nvPicPr>
          <p:cNvPr id="9" name="Tijdelijke aanduiding voor inhoud 8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14422"/>
            <a:ext cx="8046156" cy="4525963"/>
          </a:xfrm>
        </p:spPr>
      </p:pic>
      <p:pic>
        <p:nvPicPr>
          <p:cNvPr id="11" name="Afbeelding 10" descr="9.JPG"/>
          <p:cNvPicPr>
            <a:picLocks noChangeAspect="1"/>
          </p:cNvPicPr>
          <p:nvPr/>
        </p:nvPicPr>
        <p:blipFill>
          <a:blip r:embed="rId3"/>
          <a:srcRect l="74463" t="60156" r="10156" b="1389"/>
          <a:stretch>
            <a:fillRect/>
          </a:stretch>
        </p:blipFill>
        <p:spPr>
          <a:xfrm>
            <a:off x="357158" y="285728"/>
            <a:ext cx="1071570" cy="1507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5915100"/>
      </p:ext>
    </p:extLst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877271"/>
            <a:ext cx="8820472" cy="1305621"/>
          </a:xfrm>
        </p:spPr>
        <p:txBody>
          <a:bodyPr>
            <a:noAutofit/>
          </a:bodyPr>
          <a:lstStyle/>
          <a:p>
            <a:r>
              <a:rPr lang="nl-NL" sz="2400" b="0" dirty="0">
                <a:solidFill>
                  <a:srgbClr val="000000"/>
                </a:solidFill>
                <a:latin typeface="Verdana"/>
                <a:cs typeface="Verdana"/>
              </a:rPr>
              <a:t/>
            </a:r>
            <a:br>
              <a:rPr lang="nl-NL" sz="2400" b="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nl-NL" sz="2400" b="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pic>
        <p:nvPicPr>
          <p:cNvPr id="13" name="Afbeelding 12" descr="landbouw wim vd burg.jpg"/>
          <p:cNvPicPr>
            <a:picLocks noChangeAspect="1"/>
          </p:cNvPicPr>
          <p:nvPr/>
        </p:nvPicPr>
        <p:blipFill>
          <a:blip r:embed="rId3"/>
          <a:srcRect t="20047" b="28124"/>
          <a:stretch>
            <a:fillRect/>
          </a:stretch>
        </p:blipFill>
        <p:spPr>
          <a:xfrm>
            <a:off x="1214414" y="1214422"/>
            <a:ext cx="7572396" cy="2943478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357158" y="5165229"/>
            <a:ext cx="86439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 smtClean="0">
                <a:latin typeface="Verdana" pitchFamily="34" charset="0"/>
                <a:ea typeface="Verdana" pitchFamily="34" charset="0"/>
              </a:rPr>
              <a:t>Farmers’ </a:t>
            </a:r>
            <a:r>
              <a:rPr lang="nl-NL" sz="2600" dirty="0" err="1" smtClean="0">
                <a:latin typeface="Verdana" pitchFamily="34" charset="0"/>
                <a:ea typeface="Verdana" pitchFamily="34" charset="0"/>
              </a:rPr>
              <a:t>Court</a:t>
            </a:r>
            <a:r>
              <a:rPr lang="nl-NL" sz="2600" dirty="0" smtClean="0">
                <a:latin typeface="Verdana" pitchFamily="34" charset="0"/>
                <a:ea typeface="Verdana" pitchFamily="34" charset="0"/>
              </a:rPr>
              <a:t>: verbetering van kwaliteit en kwantiteit van agrarische producten. </a:t>
            </a:r>
            <a:r>
              <a:rPr lang="nl-NL" sz="2600" dirty="0" smtClean="0">
                <a:latin typeface="Verdana" pitchFamily="34" charset="0"/>
                <a:ea typeface="Verdana" pitchFamily="34" charset="0"/>
              </a:rPr>
              <a:t>Veel </a:t>
            </a:r>
            <a:r>
              <a:rPr lang="nl-NL" sz="2600" dirty="0" smtClean="0">
                <a:latin typeface="Verdana" pitchFamily="34" charset="0"/>
                <a:ea typeface="Verdana" pitchFamily="34" charset="0"/>
              </a:rPr>
              <a:t>voedsel is bestemd voor de leerlingen van </a:t>
            </a:r>
            <a:r>
              <a:rPr lang="nl-NL" sz="2600" dirty="0" err="1" smtClean="0">
                <a:latin typeface="Verdana" pitchFamily="34" charset="0"/>
                <a:ea typeface="Verdana" pitchFamily="34" charset="0"/>
              </a:rPr>
              <a:t>Tamani</a:t>
            </a:r>
            <a:r>
              <a:rPr lang="nl-NL" sz="2600" dirty="0" smtClean="0">
                <a:latin typeface="Verdana" pitchFamily="34" charset="0"/>
                <a:ea typeface="Verdana" pitchFamily="34" charset="0"/>
              </a:rPr>
              <a:t>. </a:t>
            </a:r>
            <a:endParaRPr lang="nl-NL" sz="26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9" name="Tijdelijke aanduiding voor inhoud 8" descr="8.JPG"/>
          <p:cNvPicPr>
            <a:picLocks noGrp="1" noChangeAspect="1"/>
          </p:cNvPicPr>
          <p:nvPr>
            <p:ph idx="1"/>
          </p:nvPr>
        </p:nvPicPr>
        <p:blipFill>
          <a:blip r:embed="rId4"/>
          <a:srcRect l="53552" t="48299" r="6495" b="4349"/>
          <a:stretch>
            <a:fillRect/>
          </a:stretch>
        </p:blipFill>
        <p:spPr>
          <a:xfrm>
            <a:off x="142844" y="1857364"/>
            <a:ext cx="4500594" cy="3000396"/>
          </a:xfrm>
        </p:spPr>
      </p:pic>
      <p:pic>
        <p:nvPicPr>
          <p:cNvPr id="10" name="Afbeelding 9" descr="8.JPG"/>
          <p:cNvPicPr>
            <a:picLocks noChangeAspect="1"/>
          </p:cNvPicPr>
          <p:nvPr/>
        </p:nvPicPr>
        <p:blipFill>
          <a:blip r:embed="rId4"/>
          <a:srcRect l="4687" t="48611" r="53125" b="4166"/>
          <a:stretch>
            <a:fillRect/>
          </a:stretch>
        </p:blipFill>
        <p:spPr>
          <a:xfrm>
            <a:off x="4786314" y="2571744"/>
            <a:ext cx="4084573" cy="2571768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1500166" y="285728"/>
            <a:ext cx="230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b="1" dirty="0">
                <a:latin typeface="Verdana"/>
                <a:cs typeface="Verdana"/>
              </a:rPr>
              <a:t>Wim van den Burg </a:t>
            </a:r>
            <a:r>
              <a:rPr lang="nl-NL" sz="1200" b="1" dirty="0" smtClean="0">
                <a:latin typeface="Verdana"/>
                <a:cs typeface="Verdana"/>
              </a:rPr>
              <a:t/>
            </a:r>
            <a:br>
              <a:rPr lang="nl-NL" sz="1200" b="1" dirty="0" smtClean="0">
                <a:latin typeface="Verdana"/>
                <a:cs typeface="Verdana"/>
              </a:rPr>
            </a:br>
            <a:r>
              <a:rPr lang="nl-NL" sz="1200" b="1" dirty="0" smtClean="0">
                <a:latin typeface="Verdana"/>
                <a:cs typeface="Verdana"/>
              </a:rPr>
              <a:t>in </a:t>
            </a:r>
            <a:r>
              <a:rPr lang="nl-NL" sz="1200" b="1" dirty="0">
                <a:latin typeface="Verdana"/>
                <a:cs typeface="Verdana"/>
              </a:rPr>
              <a:t>Kenia</a:t>
            </a:r>
          </a:p>
        </p:txBody>
      </p:sp>
      <p:pic>
        <p:nvPicPr>
          <p:cNvPr id="16" name="Afbeelding 15" descr="9.JPG"/>
          <p:cNvPicPr>
            <a:picLocks noChangeAspect="1"/>
          </p:cNvPicPr>
          <p:nvPr/>
        </p:nvPicPr>
        <p:blipFill>
          <a:blip r:embed="rId5"/>
          <a:srcRect l="74463" t="60156" r="10156" b="1389"/>
          <a:stretch>
            <a:fillRect/>
          </a:stretch>
        </p:blipFill>
        <p:spPr>
          <a:xfrm>
            <a:off x="285720" y="214290"/>
            <a:ext cx="1071570" cy="1507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6580747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28794" y="1214422"/>
            <a:ext cx="6308427" cy="11115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Tahoma" pitchFamily="34" charset="0"/>
              </a:rPr>
              <a:t>Project:</a:t>
            </a:r>
            <a:endParaRPr lang="nl-NL" sz="4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/>
              <a:cs typeface="Tahoma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719572" y="2643182"/>
            <a:ext cx="770485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</a:rPr>
              <a:t>Girls</a:t>
            </a:r>
            <a:r>
              <a:rPr lang="nl-NL" sz="60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</a:rPr>
              <a:t> </a:t>
            </a:r>
            <a:r>
              <a:rPr lang="nl-NL" sz="60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</a:rPr>
              <a:t>Empowerment</a:t>
            </a:r>
            <a:r>
              <a:rPr lang="nl-NL" sz="60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</a:rPr>
              <a:t> Foundation</a:t>
            </a:r>
            <a:endParaRPr lang="nl-NL" sz="4000" b="1" dirty="0" smtClean="0">
              <a:ln w="1905"/>
              <a:solidFill>
                <a:schemeClr val="tx1">
                  <a:lumMod val="85000"/>
                  <a:lumOff val="15000"/>
                </a:schemeClr>
              </a:solidFill>
              <a:latin typeface="Verdana"/>
            </a:endParaRPr>
          </a:p>
          <a:p>
            <a:pPr algn="ctr"/>
            <a:r>
              <a:rPr lang="nl-NL" sz="40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</a:rPr>
              <a:t>Werkzaam in Kenia </a:t>
            </a:r>
            <a:endParaRPr lang="nl-NL" sz="4000" b="1" dirty="0">
              <a:ln w="1905"/>
              <a:solidFill>
                <a:schemeClr val="tx1">
                  <a:lumMod val="75000"/>
                  <a:lumOff val="25000"/>
                </a:schemeClr>
              </a:solidFill>
              <a:latin typeface="Verdana"/>
            </a:endParaRPr>
          </a:p>
        </p:txBody>
      </p:sp>
      <p:pic>
        <p:nvPicPr>
          <p:cNvPr id="5" name="Afbeelding 4" descr="GE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00042"/>
            <a:ext cx="1714500" cy="2324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7111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429264"/>
            <a:ext cx="9036496" cy="1000132"/>
          </a:xfrm>
        </p:spPr>
        <p:txBody>
          <a:bodyPr>
            <a:noAutofit/>
          </a:bodyPr>
          <a:lstStyle/>
          <a:p>
            <a:r>
              <a:rPr lang="nl-NL" sz="2800" b="0" dirty="0" smtClean="0">
                <a:solidFill>
                  <a:schemeClr val="tx1"/>
                </a:solidFill>
                <a:effectLst/>
                <a:latin typeface="Verdana"/>
                <a:cs typeface="Verdana"/>
              </a:rPr>
              <a:t>GEF helpt meisjes in </a:t>
            </a:r>
            <a:r>
              <a:rPr lang="nl-NL" sz="2800" b="0" dirty="0" smtClean="0">
                <a:solidFill>
                  <a:schemeClr val="tx1"/>
                </a:solidFill>
                <a:effectLst/>
                <a:latin typeface="Verdana"/>
                <a:cs typeface="Verdana"/>
              </a:rPr>
              <a:t>Kenia  </a:t>
            </a:r>
            <a:r>
              <a:rPr lang="nl-NL" sz="2800" b="0" dirty="0" smtClean="0">
                <a:solidFill>
                  <a:schemeClr val="tx1"/>
                </a:solidFill>
                <a:effectLst/>
                <a:latin typeface="Verdana"/>
                <a:cs typeface="Verdana"/>
              </a:rPr>
              <a:t/>
            </a:r>
            <a:br>
              <a:rPr lang="nl-NL" sz="2800" b="0" dirty="0" smtClean="0">
                <a:solidFill>
                  <a:schemeClr val="tx1"/>
                </a:solidFill>
                <a:effectLst/>
                <a:latin typeface="Verdana"/>
                <a:cs typeface="Verdana"/>
              </a:rPr>
            </a:br>
            <a:r>
              <a:rPr lang="nl-NL" sz="2800" b="0" dirty="0" smtClean="0">
                <a:solidFill>
                  <a:schemeClr val="tx1"/>
                </a:solidFill>
                <a:effectLst/>
                <a:latin typeface="Verdana"/>
                <a:cs typeface="Verdana"/>
              </a:rPr>
              <a:t>met onderdak, goed eten en onderwijs.</a:t>
            </a:r>
            <a:endParaRPr lang="nl-NL" sz="2800" b="0" dirty="0">
              <a:solidFill>
                <a:schemeClr val="tx1"/>
              </a:solidFill>
              <a:effectLst/>
              <a:latin typeface="Verdana"/>
              <a:cs typeface="Verdana"/>
            </a:endParaRPr>
          </a:p>
        </p:txBody>
      </p:sp>
      <p:pic>
        <p:nvPicPr>
          <p:cNvPr id="5" name="Afbeelding 4" descr="GE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00042"/>
            <a:ext cx="1187498" cy="1609720"/>
          </a:xfrm>
          <a:prstGeom prst="rect">
            <a:avLst/>
          </a:prstGeom>
        </p:spPr>
      </p:pic>
      <p:pic>
        <p:nvPicPr>
          <p:cNvPr id="7" name="Afbeelding 6" descr="3-boeken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142984"/>
            <a:ext cx="6407518" cy="4286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7288705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DSC_0080.jpg"/>
          <p:cNvPicPr>
            <a:picLocks noChangeAspect="1"/>
          </p:cNvPicPr>
          <p:nvPr/>
        </p:nvPicPr>
        <p:blipFill>
          <a:blip r:embed="rId3" cstate="print"/>
          <a:srcRect b="13846"/>
          <a:stretch>
            <a:fillRect/>
          </a:stretch>
        </p:blipFill>
        <p:spPr>
          <a:xfrm>
            <a:off x="428596" y="2143116"/>
            <a:ext cx="5574007" cy="32147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4857760"/>
            <a:ext cx="8928992" cy="1500198"/>
          </a:xfrm>
        </p:spPr>
        <p:txBody>
          <a:bodyPr>
            <a:noAutofit/>
          </a:bodyPr>
          <a:lstStyle/>
          <a:p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 smtClean="0">
                <a:solidFill>
                  <a:schemeClr val="tx1"/>
                </a:solidFill>
              </a:rPr>
              <a:t/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600" b="0" dirty="0" err="1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Henny’s</a:t>
            </a:r>
            <a:r>
              <a:rPr lang="nl-NL" sz="26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 </a:t>
            </a:r>
            <a:r>
              <a:rPr lang="nl-NL" sz="2600" b="0" dirty="0" err="1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Children’s</a:t>
            </a:r>
            <a:r>
              <a:rPr lang="nl-NL" sz="26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 Home: een veilig en liefdevol huis voor 70 weesmeisjes tussen de 4 en 18 jaar.</a:t>
            </a:r>
            <a:endParaRPr lang="nl-NL" sz="2600" b="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/>
            </a:endParaRPr>
          </a:p>
        </p:txBody>
      </p:sp>
      <p:pic>
        <p:nvPicPr>
          <p:cNvPr id="6" name="Afbeelding 5" descr="GE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571480"/>
            <a:ext cx="1187498" cy="1609720"/>
          </a:xfrm>
          <a:prstGeom prst="rect">
            <a:avLst/>
          </a:prstGeom>
        </p:spPr>
      </p:pic>
      <p:pic>
        <p:nvPicPr>
          <p:cNvPr id="5" name="Afbeelding 4" descr="4-meiden met brie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1357298"/>
            <a:ext cx="3643338" cy="2732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6198149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7950" y="1357298"/>
            <a:ext cx="2643206" cy="5000660"/>
          </a:xfrm>
        </p:spPr>
        <p:txBody>
          <a:bodyPr>
            <a:noAutofit/>
          </a:bodyPr>
          <a:lstStyle/>
          <a:p>
            <a:r>
              <a:rPr lang="nl-NL" sz="2600" b="0" dirty="0" err="1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Henny’s</a:t>
            </a:r>
            <a:r>
              <a:rPr lang="nl-NL" sz="26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 </a:t>
            </a:r>
            <a:r>
              <a:rPr lang="nl-NL" sz="2600" b="0" dirty="0" err="1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Academy</a:t>
            </a:r>
            <a:r>
              <a:rPr lang="nl-NL" sz="26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 is de basisschool die in 2016 gebouwd is</a:t>
            </a:r>
            <a:r>
              <a:rPr lang="nl-NL" sz="26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. Voor meisjes en jongens.  </a:t>
            </a:r>
            <a:r>
              <a:rPr lang="nl-NL" sz="26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O</a:t>
            </a:r>
            <a:r>
              <a:rPr lang="nl-NL" sz="26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nderwijs met goede docenten. </a:t>
            </a:r>
            <a:br>
              <a:rPr lang="nl-NL" sz="26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</a:br>
            <a:r>
              <a:rPr lang="nl-NL" sz="26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Dit jaar is er een groep 8!</a:t>
            </a:r>
            <a:endParaRPr lang="nl-NL" sz="2600" b="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Tahoma" pitchFamily="34" charset="0"/>
            </a:endParaRPr>
          </a:p>
        </p:txBody>
      </p:sp>
      <p:pic>
        <p:nvPicPr>
          <p:cNvPr id="7" name="Afbeelding 6" descr="GE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1480"/>
            <a:ext cx="1187498" cy="1609720"/>
          </a:xfrm>
          <a:prstGeom prst="rect">
            <a:avLst/>
          </a:prstGeom>
        </p:spPr>
      </p:pic>
      <p:pic>
        <p:nvPicPr>
          <p:cNvPr id="6" name="Afbeelding 5" descr="13-spelen met ballonnen bij 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857232"/>
            <a:ext cx="4143368" cy="55244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8322051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57364"/>
            <a:ext cx="9144000" cy="11115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Tahoma" pitchFamily="34" charset="0"/>
              </a:rPr>
              <a:t>Project:</a:t>
            </a:r>
            <a:endParaRPr lang="nl-NL" sz="4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/>
              <a:cs typeface="Tahoma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42844" y="3000372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spc="-10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</a:rPr>
              <a:t>Stichting </a:t>
            </a:r>
            <a:r>
              <a:rPr lang="nl-NL" sz="6000" b="1" spc="-100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</a:rPr>
              <a:t>Jarikin</a:t>
            </a:r>
            <a:endParaRPr lang="nl-NL" sz="6000" b="1" spc="-100" dirty="0" smtClean="0">
              <a:ln w="1905"/>
              <a:solidFill>
                <a:schemeClr val="tx1">
                  <a:lumMod val="85000"/>
                  <a:lumOff val="15000"/>
                </a:schemeClr>
              </a:solidFill>
              <a:latin typeface="Verdana"/>
            </a:endParaRPr>
          </a:p>
          <a:p>
            <a:pPr algn="ctr"/>
            <a:endParaRPr lang="nl-NL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nl-NL" sz="40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Werkzaam in Haïti</a:t>
            </a:r>
            <a:endParaRPr lang="nl-NL" sz="4000" b="1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ijdelijke aanduiding voor inhoud 3" descr="logo Jarik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2000264" cy="2000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4556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6308427" cy="11115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Tahoma" pitchFamily="34" charset="0"/>
              </a:rPr>
              <a:t>Projecten:</a:t>
            </a:r>
            <a:endParaRPr lang="nl-NL" sz="4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/>
              <a:cs typeface="Tahoma" pitchFamily="34" charset="0"/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8676456" cy="3529012"/>
          </a:xfrm>
        </p:spPr>
        <p:txBody>
          <a:bodyPr>
            <a:normAutofit fontScale="92500"/>
          </a:bodyPr>
          <a:lstStyle/>
          <a:p>
            <a:pPr marL="541782" indent="-51435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nl-NL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Tahoma" pitchFamily="34" charset="0"/>
                <a:cs typeface="Tahoma" pitchFamily="34" charset="0"/>
              </a:rPr>
              <a:t>Stichting </a:t>
            </a:r>
            <a:r>
              <a:rPr lang="nl-NL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Tahoma" pitchFamily="34" charset="0"/>
                <a:cs typeface="Tahoma" pitchFamily="34" charset="0"/>
              </a:rPr>
              <a:t>Mano a Mano</a:t>
            </a:r>
          </a:p>
          <a:p>
            <a:pPr marL="541782" indent="-514350" algn="l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nl-NL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Tahoma" pitchFamily="34" charset="0"/>
                <a:cs typeface="Tahoma" pitchFamily="34" charset="0"/>
              </a:rPr>
              <a:t>Stichting Hart voor </a:t>
            </a:r>
            <a:r>
              <a:rPr lang="nl-NL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Tahoma" pitchFamily="34" charset="0"/>
                <a:cs typeface="Tahoma" pitchFamily="34" charset="0"/>
              </a:rPr>
              <a:t>Moldavië</a:t>
            </a:r>
          </a:p>
          <a:p>
            <a:pPr marL="541782" indent="-51435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nl-NL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Tahoma" pitchFamily="34" charset="0"/>
                <a:cs typeface="Tahoma" pitchFamily="34" charset="0"/>
              </a:rPr>
              <a:t>Stichting </a:t>
            </a:r>
            <a:r>
              <a:rPr lang="nl-NL" sz="3600" b="1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Tahoma" pitchFamily="34" charset="0"/>
                <a:cs typeface="Tahoma" pitchFamily="34" charset="0"/>
              </a:rPr>
              <a:t>Tuko</a:t>
            </a:r>
            <a:r>
              <a:rPr lang="nl-NL" sz="36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Tahoma" pitchFamily="34" charset="0"/>
                <a:cs typeface="Tahoma" pitchFamily="34" charset="0"/>
              </a:rPr>
              <a:t> </a:t>
            </a:r>
            <a:r>
              <a:rPr lang="nl-NL" sz="3600" b="1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Tahoma" pitchFamily="34" charset="0"/>
                <a:cs typeface="Tahoma" pitchFamily="34" charset="0"/>
              </a:rPr>
              <a:t>Pamoja</a:t>
            </a:r>
            <a:r>
              <a:rPr lang="nl-NL" sz="36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Tahoma" pitchFamily="34" charset="0"/>
                <a:cs typeface="Tahoma" pitchFamily="34" charset="0"/>
              </a:rPr>
              <a:t> /</a:t>
            </a:r>
            <a:r>
              <a:rPr lang="nl-NL" sz="32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Tahoma" pitchFamily="34" charset="0"/>
                <a:cs typeface="Tahoma" pitchFamily="34" charset="0"/>
              </a:rPr>
              <a:t>  			    		Wim van	den Burg in Kenia</a:t>
            </a:r>
            <a:endParaRPr lang="nl-NL" sz="3600" b="1" spc="-100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ea typeface="Tahoma" pitchFamily="34" charset="0"/>
              <a:cs typeface="Tahoma" pitchFamily="34" charset="0"/>
            </a:endParaRPr>
          </a:p>
          <a:p>
            <a:pPr marL="541782" indent="-514350" algn="l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nl-NL" sz="32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Tahoma" pitchFamily="34" charset="0"/>
                <a:cs typeface="Tahoma" pitchFamily="34" charset="0"/>
              </a:rPr>
              <a:t>Girls</a:t>
            </a:r>
            <a:r>
              <a:rPr lang="nl-NL" sz="3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Tahoma" pitchFamily="34" charset="0"/>
                <a:cs typeface="Tahoma" pitchFamily="34" charset="0"/>
              </a:rPr>
              <a:t> </a:t>
            </a:r>
            <a:r>
              <a:rPr lang="nl-NL" sz="32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Tahoma" pitchFamily="34" charset="0"/>
                <a:cs typeface="Tahoma" pitchFamily="34" charset="0"/>
              </a:rPr>
              <a:t>Empowerment</a:t>
            </a:r>
            <a:r>
              <a:rPr lang="nl-NL" sz="3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Tahoma" pitchFamily="34" charset="0"/>
                <a:cs typeface="Tahoma" pitchFamily="34" charset="0"/>
              </a:rPr>
              <a:t> Foundation</a:t>
            </a:r>
          </a:p>
          <a:p>
            <a:pPr marL="541782" indent="-514350" algn="l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nl-NL" sz="3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Tahoma" pitchFamily="34" charset="0"/>
                <a:cs typeface="Tahoma" pitchFamily="34" charset="0"/>
              </a:rPr>
              <a:t>Stichting </a:t>
            </a:r>
            <a:r>
              <a:rPr lang="nl-NL" sz="32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Tahoma" pitchFamily="34" charset="0"/>
                <a:cs typeface="Tahoma" pitchFamily="34" charset="0"/>
              </a:rPr>
              <a:t>Jarikin</a:t>
            </a:r>
            <a:endParaRPr lang="nl-NL" sz="3200" b="1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/>
              <a:ea typeface="Tahoma" pitchFamily="34" charset="0"/>
              <a:cs typeface="Tahoma" pitchFamily="34" charset="0"/>
            </a:endParaRPr>
          </a:p>
          <a:p>
            <a:pPr marL="541782" indent="-514350" algn="l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nl-NL" sz="3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ea typeface="Tahoma" pitchFamily="34" charset="0"/>
                <a:cs typeface="Tahoma" pitchFamily="34" charset="0"/>
              </a:rPr>
              <a:t>Westland4Gambia</a:t>
            </a:r>
          </a:p>
        </p:txBody>
      </p:sp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nl-NL" dirty="0" smtClean="0"/>
              <a:t>§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3646333" y="33797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Tijdelijke aanduiding voor inhoud 3" descr="logo Jarik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720058" cy="1720058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285720" y="4857760"/>
            <a:ext cx="86439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dirty="0" smtClean="0">
                <a:latin typeface="Verdana" pitchFamily="34" charset="0"/>
                <a:ea typeface="Verdana" pitchFamily="34" charset="0"/>
              </a:rPr>
              <a:t>Stichting </a:t>
            </a:r>
            <a:r>
              <a:rPr lang="nl-NL" sz="2600" dirty="0" err="1" smtClean="0">
                <a:latin typeface="Verdana" pitchFamily="34" charset="0"/>
                <a:ea typeface="Verdana" pitchFamily="34" charset="0"/>
              </a:rPr>
              <a:t>Jarikin</a:t>
            </a:r>
            <a:r>
              <a:rPr lang="nl-NL" sz="2600" dirty="0" smtClean="0">
                <a:latin typeface="Verdana" pitchFamily="34" charset="0"/>
                <a:ea typeface="Verdana" pitchFamily="34" charset="0"/>
              </a:rPr>
              <a:t> is al ruim 20 jaar actief in Haïti. Deze school in </a:t>
            </a:r>
            <a:r>
              <a:rPr lang="nl-NL" sz="2600" dirty="0" err="1" smtClean="0">
                <a:latin typeface="Verdana" pitchFamily="34" charset="0"/>
                <a:ea typeface="Verdana" pitchFamily="34" charset="0"/>
              </a:rPr>
              <a:t>Le</a:t>
            </a:r>
            <a:r>
              <a:rPr lang="nl-NL" sz="2600" dirty="0" smtClean="0">
                <a:latin typeface="Verdana" pitchFamily="34" charset="0"/>
                <a:ea typeface="Verdana" pitchFamily="34" charset="0"/>
              </a:rPr>
              <a:t> Rocher is in 2017 gebouwd en biedt basis- en voortgezet onderwijs </a:t>
            </a:r>
            <a:r>
              <a:rPr lang="nl-NL" sz="2600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nl-NL" sz="2600" dirty="0" smtClean="0">
                <a:latin typeface="Verdana" pitchFamily="34" charset="0"/>
                <a:ea typeface="Verdana" pitchFamily="34" charset="0"/>
              </a:rPr>
            </a:br>
            <a:r>
              <a:rPr lang="nl-NL" sz="2600" dirty="0" smtClean="0">
                <a:latin typeface="Verdana" pitchFamily="34" charset="0"/>
                <a:ea typeface="Verdana" pitchFamily="34" charset="0"/>
              </a:rPr>
              <a:t>aan </a:t>
            </a:r>
            <a:r>
              <a:rPr lang="nl-NL" sz="2600" dirty="0" smtClean="0">
                <a:latin typeface="Verdana" pitchFamily="34" charset="0"/>
                <a:ea typeface="Verdana" pitchFamily="34" charset="0"/>
              </a:rPr>
              <a:t>500 jonge mensen. </a:t>
            </a:r>
            <a:endParaRPr lang="nl-NL" sz="26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7" name="Afbeelding 6" descr="Foto 6.jpg"/>
          <p:cNvPicPr>
            <a:picLocks noChangeAspect="1"/>
          </p:cNvPicPr>
          <p:nvPr/>
        </p:nvPicPr>
        <p:blipFill>
          <a:blip r:embed="rId4"/>
          <a:srcRect l="28622" t="10100" r="16832" b="44444"/>
          <a:stretch>
            <a:fillRect/>
          </a:stretch>
        </p:blipFill>
        <p:spPr>
          <a:xfrm>
            <a:off x="4143372" y="1214422"/>
            <a:ext cx="4572032" cy="2143140"/>
          </a:xfrm>
          <a:prstGeom prst="rect">
            <a:avLst/>
          </a:prstGeom>
        </p:spPr>
      </p:pic>
      <p:pic>
        <p:nvPicPr>
          <p:cNvPr id="9" name="Afbeelding 8" descr="Foto 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428868"/>
            <a:ext cx="4191030" cy="2357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0024038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nl-NL" dirty="0" smtClean="0"/>
              <a:t>§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5072074"/>
            <a:ext cx="8358246" cy="1444712"/>
          </a:xfrm>
        </p:spPr>
        <p:txBody>
          <a:bodyPr>
            <a:noAutofit/>
          </a:bodyPr>
          <a:lstStyle/>
          <a:p>
            <a:r>
              <a:rPr lang="nl-NL" sz="2400" dirty="0"/>
              <a:t/>
            </a:r>
            <a:br>
              <a:rPr lang="nl-NL" sz="2400" dirty="0"/>
            </a:br>
            <a:r>
              <a:rPr lang="nl-NL" sz="24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nl-NL" sz="24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nl-NL" sz="24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nl-NL" sz="24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nl-NL" sz="24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nl-NL" sz="24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nl-NL" sz="26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Streekverband De Tien ondersteunt </a:t>
            </a:r>
            <a:r>
              <a:rPr lang="nl-NL" sz="26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een klas </a:t>
            </a:r>
            <a:r>
              <a:rPr lang="nl-NL" sz="2600" b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van de </a:t>
            </a:r>
            <a:r>
              <a:rPr lang="nl-NL" sz="26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school </a:t>
            </a:r>
            <a:r>
              <a:rPr lang="nl-NL" sz="2600" b="0" dirty="0" err="1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Ecole</a:t>
            </a:r>
            <a:r>
              <a:rPr lang="nl-NL" sz="26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 Mixte </a:t>
            </a:r>
            <a:r>
              <a:rPr lang="nl-NL" sz="2600" b="0" dirty="0" err="1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Evangelique</a:t>
            </a:r>
            <a:r>
              <a:rPr lang="nl-NL" sz="26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 </a:t>
            </a:r>
            <a:r>
              <a:rPr lang="nl-NL" sz="2600" b="0" dirty="0" err="1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Jarikin</a:t>
            </a:r>
            <a:r>
              <a:rPr lang="nl-NL" sz="26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 in </a:t>
            </a:r>
            <a:r>
              <a:rPr lang="nl-NL" sz="2600" b="0" dirty="0" err="1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Le</a:t>
            </a:r>
            <a:r>
              <a:rPr lang="nl-NL" sz="26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 Rocher. Onderwijs en </a:t>
            </a:r>
            <a:r>
              <a:rPr lang="nl-NL" sz="2600" b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een warme maaltijd.</a:t>
            </a:r>
            <a:endParaRPr lang="nl-NL" sz="2600" b="0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646333" y="33797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 descr="DSC_0194_6th-GR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071546"/>
            <a:ext cx="6000760" cy="4000507"/>
          </a:xfrm>
          <a:prstGeom prst="rect">
            <a:avLst/>
          </a:prstGeom>
        </p:spPr>
      </p:pic>
      <p:pic>
        <p:nvPicPr>
          <p:cNvPr id="11" name="Tijdelijke aanduiding voor inhoud 3" descr="logo Jarik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28"/>
            <a:ext cx="1720058" cy="1720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9132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nl-NL" dirty="0" smtClean="0"/>
              <a:t>§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214950"/>
            <a:ext cx="9144000" cy="1143008"/>
          </a:xfrm>
        </p:spPr>
        <p:txBody>
          <a:bodyPr>
            <a:noAutofit/>
          </a:bodyPr>
          <a:lstStyle/>
          <a:p>
            <a:r>
              <a:rPr lang="nl-NL" sz="26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In Port-au-Prince is </a:t>
            </a:r>
            <a:r>
              <a:rPr lang="nl-NL" sz="2600" b="0" dirty="0" err="1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Ceprofojul</a:t>
            </a:r>
            <a:r>
              <a:rPr lang="nl-NL" sz="26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, een beroepsschool.</a:t>
            </a:r>
            <a:br>
              <a:rPr lang="nl-NL" sz="26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</a:br>
            <a:r>
              <a:rPr lang="nl-NL" sz="26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			Dit is het nieuwe verpleeglokaal.</a:t>
            </a:r>
            <a:endParaRPr lang="nl-NL" sz="26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Tahoma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646333" y="33797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Tijdelijke aanduiding voor inhoud 3" descr="logo Jarik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1720058" cy="1720058"/>
          </a:xfrm>
          <a:prstGeom prst="rect">
            <a:avLst/>
          </a:prstGeom>
        </p:spPr>
      </p:pic>
      <p:pic>
        <p:nvPicPr>
          <p:cNvPr id="7" name="Afbeelding 6" descr="Foto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143116"/>
            <a:ext cx="3251200" cy="2433320"/>
          </a:xfrm>
          <a:prstGeom prst="rect">
            <a:avLst/>
          </a:prstGeom>
        </p:spPr>
      </p:pic>
      <p:pic>
        <p:nvPicPr>
          <p:cNvPr id="9" name="Afbeelding 8" descr="Foto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1500174"/>
            <a:ext cx="4900618" cy="3675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6526848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500306"/>
            <a:ext cx="9144000" cy="11115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Tahoma" pitchFamily="34" charset="0"/>
              </a:rPr>
              <a:t>Project:</a:t>
            </a:r>
            <a:endParaRPr lang="nl-NL" sz="4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/>
              <a:cs typeface="Tahoma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0" y="3857628"/>
            <a:ext cx="9252520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Tahoma" pitchFamily="34" charset="0"/>
              </a:rPr>
              <a:t>Westland4Gambia</a:t>
            </a:r>
          </a:p>
          <a:p>
            <a:pPr algn="ctr"/>
            <a:endParaRPr lang="nl-NL" sz="4000" b="1" dirty="0" smtClean="0">
              <a:ln w="1905"/>
              <a:solidFill>
                <a:srgbClr val="5B3E2B"/>
              </a:solidFill>
              <a:latin typeface="Verdana"/>
              <a:cs typeface="Tahoma" pitchFamily="34" charset="0"/>
            </a:endParaRPr>
          </a:p>
          <a:p>
            <a:pPr algn="ctr"/>
            <a:endParaRPr lang="nl-NL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nl-NL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nl-NL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Afbeelding 3" descr="WF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00042"/>
            <a:ext cx="2133515" cy="15716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3508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643998" cy="1071570"/>
          </a:xfrm>
        </p:spPr>
        <p:txBody>
          <a:bodyPr>
            <a:noAutofit/>
          </a:bodyPr>
          <a:lstStyle/>
          <a:p>
            <a:r>
              <a:rPr lang="nl-NL" sz="28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De </a:t>
            </a:r>
            <a:r>
              <a:rPr lang="nl-NL" sz="2800" b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tandartsauto </a:t>
            </a:r>
            <a:r>
              <a:rPr lang="nl-NL" sz="28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rijdt langs </a:t>
            </a:r>
            <a:r>
              <a:rPr lang="nl-NL" sz="2800" b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scholen in Gambia </a:t>
            </a:r>
            <a:r>
              <a:rPr lang="nl-NL" sz="28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/>
            </a:r>
            <a:br>
              <a:rPr lang="nl-NL" sz="28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</a:br>
            <a:r>
              <a:rPr lang="nl-NL" sz="28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om gebitten </a:t>
            </a:r>
            <a:r>
              <a:rPr lang="nl-NL" sz="2800" b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van </a:t>
            </a:r>
            <a:r>
              <a:rPr lang="nl-NL" sz="28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kinderen te behandelen </a:t>
            </a:r>
            <a:br>
              <a:rPr lang="nl-NL" sz="28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</a:br>
            <a:r>
              <a:rPr lang="nl-NL" sz="28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en </a:t>
            </a:r>
            <a:r>
              <a:rPr lang="nl-NL" sz="2800" b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poetsinstructies </a:t>
            </a:r>
            <a:r>
              <a:rPr lang="nl-NL" sz="28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te geven</a:t>
            </a:r>
            <a:r>
              <a:rPr lang="nl-NL" sz="2800" b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. </a:t>
            </a:r>
            <a:endParaRPr lang="nl-NL" sz="2800" b="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Tahoma" pitchFamily="34" charset="0"/>
            </a:endParaRPr>
          </a:p>
        </p:txBody>
      </p:sp>
      <p:pic>
        <p:nvPicPr>
          <p:cNvPr id="4" name="Tijdelijke aanduiding voor inhoud 3" descr="149275390369130250379443168 WE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836275" y="6423255"/>
            <a:ext cx="46038" cy="32878"/>
          </a:xfrm>
        </p:spPr>
      </p:pic>
      <p:pic>
        <p:nvPicPr>
          <p:cNvPr id="7" name="Afbeelding 6" descr="WF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3" y="428604"/>
            <a:ext cx="1428760" cy="1052484"/>
          </a:xfrm>
          <a:prstGeom prst="rect">
            <a:avLst/>
          </a:prstGeom>
        </p:spPr>
      </p:pic>
      <p:pic>
        <p:nvPicPr>
          <p:cNvPr id="8" name="Afbeelding 7" descr="Bezoek school met Mobile Dental Practice.jpg"/>
          <p:cNvPicPr>
            <a:picLocks noChangeAspect="1"/>
          </p:cNvPicPr>
          <p:nvPr/>
        </p:nvPicPr>
        <p:blipFill>
          <a:blip r:embed="rId5" cstate="print"/>
          <a:srcRect b="15000"/>
          <a:stretch>
            <a:fillRect/>
          </a:stretch>
        </p:blipFill>
        <p:spPr>
          <a:xfrm>
            <a:off x="1857356" y="928670"/>
            <a:ext cx="6572264" cy="4189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9156140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5572140"/>
            <a:ext cx="9144000" cy="782960"/>
          </a:xfrm>
        </p:spPr>
        <p:txBody>
          <a:bodyPr>
            <a:noAutofit/>
          </a:bodyPr>
          <a:lstStyle/>
          <a:p>
            <a:r>
              <a:rPr lang="nl-NL" sz="28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Danie</a:t>
            </a:r>
            <a:r>
              <a:rPr lang="nl-NL" sz="28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l en </a:t>
            </a:r>
            <a:r>
              <a:rPr lang="nl-NL" sz="2800" b="0" dirty="0" err="1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Oumpa</a:t>
            </a:r>
            <a:r>
              <a:rPr lang="nl-NL" sz="28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 aan het werk</a:t>
            </a:r>
            <a:endParaRPr lang="nl-NL" sz="2800" b="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Tahoma" pitchFamily="34" charset="0"/>
            </a:endParaRPr>
          </a:p>
        </p:txBody>
      </p:sp>
      <p:pic>
        <p:nvPicPr>
          <p:cNvPr id="6" name="Afbeelding 5" descr="WF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428604"/>
            <a:ext cx="1428760" cy="1052484"/>
          </a:xfrm>
          <a:prstGeom prst="rect">
            <a:avLst/>
          </a:prstGeom>
        </p:spPr>
      </p:pic>
      <p:pic>
        <p:nvPicPr>
          <p:cNvPr id="8" name="Tijdelijke aanduiding voor inhoud 7" descr="Daniël en Oumpa aan het werk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28794" y="1000108"/>
            <a:ext cx="6357982" cy="4768487"/>
          </a:xfrm>
        </p:spPr>
      </p:pic>
    </p:spTree>
    <p:extLst>
      <p:ext uri="{BB962C8B-B14F-4D97-AF65-F5344CB8AC3E}">
        <p14:creationId xmlns="" xmlns:p14="http://schemas.microsoft.com/office/powerpoint/2010/main" val="111031005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6237312"/>
            <a:ext cx="8928992" cy="494928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chemeClr val="tx2"/>
                </a:solidFill>
                <a:effectLst/>
                <a:latin typeface="Verdana"/>
                <a:cs typeface="Tahoma" pitchFamily="34" charset="0"/>
              </a:rPr>
              <a:t/>
            </a:r>
            <a:br>
              <a:rPr lang="nl-NL" sz="2400" dirty="0">
                <a:solidFill>
                  <a:schemeClr val="tx2"/>
                </a:solidFill>
                <a:effectLst/>
                <a:latin typeface="Verdana"/>
                <a:cs typeface="Tahoma" pitchFamily="34" charset="0"/>
              </a:rPr>
            </a:br>
            <a:r>
              <a:rPr lang="nl-NL" sz="2400" dirty="0">
                <a:solidFill>
                  <a:schemeClr val="tx2"/>
                </a:solidFill>
                <a:effectLst/>
                <a:latin typeface="Verdana"/>
                <a:cs typeface="Tahoma" pitchFamily="34" charset="0"/>
              </a:rPr>
              <a:t/>
            </a:r>
            <a:br>
              <a:rPr lang="nl-NL" sz="2400" dirty="0">
                <a:solidFill>
                  <a:schemeClr val="tx2"/>
                </a:solidFill>
                <a:effectLst/>
                <a:latin typeface="Verdana"/>
                <a:cs typeface="Tahoma" pitchFamily="34" charset="0"/>
              </a:rPr>
            </a:br>
            <a:r>
              <a:rPr lang="nl-NL" sz="2400" dirty="0">
                <a:solidFill>
                  <a:schemeClr val="tx2"/>
                </a:solidFill>
                <a:effectLst/>
                <a:latin typeface="Verdana"/>
                <a:cs typeface="Tahoma" pitchFamily="34" charset="0"/>
              </a:rPr>
              <a:t/>
            </a:r>
            <a:br>
              <a:rPr lang="nl-NL" sz="2400" dirty="0">
                <a:solidFill>
                  <a:schemeClr val="tx2"/>
                </a:solidFill>
                <a:effectLst/>
                <a:latin typeface="Verdana"/>
                <a:cs typeface="Tahoma" pitchFamily="34" charset="0"/>
              </a:rPr>
            </a:br>
            <a:r>
              <a:rPr lang="nl-NL" sz="2400" dirty="0">
                <a:solidFill>
                  <a:schemeClr val="tx2"/>
                </a:solidFill>
                <a:effectLst/>
                <a:latin typeface="Verdana"/>
                <a:cs typeface="Tahoma" pitchFamily="34" charset="0"/>
              </a:rPr>
              <a:t/>
            </a:r>
            <a:br>
              <a:rPr lang="nl-NL" sz="2400" dirty="0">
                <a:solidFill>
                  <a:schemeClr val="tx2"/>
                </a:solidFill>
                <a:effectLst/>
                <a:latin typeface="Verdana"/>
                <a:cs typeface="Tahoma" pitchFamily="34" charset="0"/>
              </a:rPr>
            </a:br>
            <a:endParaRPr lang="nl-NL" sz="24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Tijdelijke aanduiding voor inhoud 3" descr="149275379218673069470562040 WF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422" y="1071546"/>
            <a:ext cx="6000792" cy="4288120"/>
          </a:xfrm>
        </p:spPr>
      </p:pic>
      <p:pic>
        <p:nvPicPr>
          <p:cNvPr id="5" name="Afbeelding 4" descr="WF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3" y="428604"/>
            <a:ext cx="1428760" cy="105248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57158" y="5500702"/>
            <a:ext cx="82868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dirty="0" smtClean="0">
                <a:latin typeface="Verdana" pitchFamily="34" charset="0"/>
                <a:ea typeface="Verdana" pitchFamily="34" charset="0"/>
              </a:rPr>
              <a:t>Bij Stichting Westland4Gambia staan kinderen centraal. En met nadruk de zorg voor hun gebit.</a:t>
            </a:r>
            <a:endParaRPr lang="nl-NL" sz="2600" dirty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10956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52" y="2000240"/>
            <a:ext cx="6409010" cy="922338"/>
          </a:xfrm>
        </p:spPr>
        <p:txBody>
          <a:bodyPr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nl-NL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/>
                <a:cs typeface="Verdana"/>
              </a:rPr>
              <a:t>UW HULP TELT !!</a:t>
            </a:r>
            <a:r>
              <a:rPr lang="nl-NL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/>
                <a:cs typeface="Verdana"/>
              </a:rPr>
              <a:t> </a:t>
            </a:r>
            <a:endParaRPr lang="nl-NL" sz="4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Verdana"/>
              <a:cs typeface="Verdana"/>
            </a:endParaRPr>
          </a:p>
        </p:txBody>
      </p:sp>
      <p:sp>
        <p:nvSpPr>
          <p:cNvPr id="47107" name="Rechthoek 2"/>
          <p:cNvSpPr>
            <a:spLocks noChangeArrowheads="1"/>
          </p:cNvSpPr>
          <p:nvPr isPhoto="1"/>
        </p:nvSpPr>
        <p:spPr bwMode="auto">
          <a:xfrm>
            <a:off x="0" y="3214686"/>
            <a:ext cx="8784976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Een gift overmaken kan ook:</a:t>
            </a:r>
            <a:br>
              <a:rPr lang="nl-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</a:br>
            <a:r>
              <a:rPr lang="nl-N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 </a:t>
            </a:r>
            <a:r>
              <a:rPr lang="nl-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/>
            </a:r>
            <a:br>
              <a:rPr lang="nl-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</a:br>
            <a:r>
              <a:rPr lang="nl-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STREEKVERBAND DE TIEN</a:t>
            </a:r>
            <a:br>
              <a:rPr lang="nl-N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</a:br>
            <a:endParaRPr lang="nl-NL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  <a:p>
            <a:pPr algn="ctr"/>
            <a:r>
              <a:rPr lang="nl-N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IBAN </a:t>
            </a:r>
            <a:r>
              <a:rPr lang="nl-N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nr.  NL58 RABO 03436.16.661</a:t>
            </a: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47108" name="Tekstvak 4"/>
          <p:cNvSpPr txBox="1">
            <a:spLocks noChangeArrowheads="1"/>
          </p:cNvSpPr>
          <p:nvPr/>
        </p:nvSpPr>
        <p:spPr bwMode="auto">
          <a:xfrm>
            <a:off x="2771775" y="2708275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latin typeface="Gill Sans MT" pitchFamily="34" charset="0"/>
            </a:endParaRPr>
          </a:p>
        </p:txBody>
      </p:sp>
      <p:sp>
        <p:nvSpPr>
          <p:cNvPr id="47113" name="Tekstvak 9"/>
          <p:cNvSpPr txBox="1">
            <a:spLocks noChangeArrowheads="1"/>
          </p:cNvSpPr>
          <p:nvPr/>
        </p:nvSpPr>
        <p:spPr bwMode="auto">
          <a:xfrm>
            <a:off x="0" y="611933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www.streekverband</a:t>
            </a:r>
            <a:r>
              <a:rPr lang="nl-N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-de-</a:t>
            </a:r>
            <a:r>
              <a:rPr lang="nl-NL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tien.nl</a:t>
            </a:r>
            <a:endParaRPr lang="nl-NL" sz="2400" b="1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  <a:p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2000">
        <p14:doors dir="ver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0166" y="1500174"/>
            <a:ext cx="6308427" cy="11115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/>
                <a:cs typeface="Tahoma" pitchFamily="34" charset="0"/>
              </a:rPr>
              <a:t>Project:</a:t>
            </a:r>
            <a:endParaRPr lang="nl-NL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/>
              <a:cs typeface="Tahoma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928662" y="2786058"/>
            <a:ext cx="725441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Tahoma" pitchFamily="34" charset="0"/>
              </a:rPr>
              <a:t>Stichting </a:t>
            </a:r>
          </a:p>
          <a:p>
            <a:pPr algn="ctr"/>
            <a:r>
              <a:rPr lang="nl-NL" sz="60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Tahoma" pitchFamily="34" charset="0"/>
              </a:rPr>
              <a:t>Mano</a:t>
            </a:r>
            <a:r>
              <a:rPr lang="nl-NL" sz="60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Tahoma" pitchFamily="34" charset="0"/>
              </a:rPr>
              <a:t> a </a:t>
            </a:r>
            <a:r>
              <a:rPr lang="nl-NL" sz="60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Tahoma" pitchFamily="34" charset="0"/>
              </a:rPr>
              <a:t>Mano</a:t>
            </a:r>
            <a:endParaRPr lang="nl-NL" sz="6000" b="1" dirty="0" smtClean="0">
              <a:ln w="1905"/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Tahoma" pitchFamily="34" charset="0"/>
            </a:endParaRPr>
          </a:p>
          <a:p>
            <a:pPr algn="ctr"/>
            <a:endParaRPr lang="nl-NL" sz="2800" b="1" dirty="0" smtClean="0">
              <a:ln w="1905"/>
              <a:solidFill>
                <a:srgbClr val="5B3E2B"/>
              </a:solidFill>
              <a:latin typeface="Verdana"/>
              <a:cs typeface="Tahoma" pitchFamily="34" charset="0"/>
            </a:endParaRPr>
          </a:p>
          <a:p>
            <a:pPr algn="ctr"/>
            <a:r>
              <a:rPr lang="nl-NL" sz="28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Tahoma" pitchFamily="34" charset="0"/>
              </a:rPr>
              <a:t>Werkzaam in de</a:t>
            </a:r>
          </a:p>
          <a:p>
            <a:pPr algn="ctr"/>
            <a:r>
              <a:rPr lang="nl-NL" sz="40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Tahoma" pitchFamily="34" charset="0"/>
              </a:rPr>
              <a:t>Dominicaanse Republiek</a:t>
            </a:r>
            <a:endParaRPr lang="nl-NL" sz="4000" b="1" dirty="0">
              <a:ln w="1905"/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Tahoma" pitchFamily="34" charset="0"/>
            </a:endParaRPr>
          </a:p>
        </p:txBody>
      </p:sp>
      <p:pic>
        <p:nvPicPr>
          <p:cNvPr id="8" name="Afbeelding 7" descr="ManoaMano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3" y="571480"/>
            <a:ext cx="3094871" cy="1428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 advTm="3000">
        <p14:conveyor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29" y="6021288"/>
            <a:ext cx="9144000" cy="576064"/>
          </a:xfrm>
        </p:spPr>
        <p:txBody>
          <a:bodyPr>
            <a:noAutofit/>
          </a:bodyPr>
          <a:lstStyle/>
          <a:p>
            <a:r>
              <a:rPr lang="nl-NL" sz="2400" b="0" dirty="0" smtClean="0">
                <a:solidFill>
                  <a:srgbClr val="000000"/>
                </a:solidFill>
                <a:effectLst/>
                <a:latin typeface="Verdana"/>
                <a:cs typeface="Verdana"/>
              </a:rPr>
              <a:t>Dit is het oude huis. </a:t>
            </a:r>
            <a:br>
              <a:rPr lang="nl-NL" sz="2400" b="0" dirty="0" smtClean="0">
                <a:solidFill>
                  <a:srgbClr val="000000"/>
                </a:solidFill>
                <a:effectLst/>
                <a:latin typeface="Verdana"/>
                <a:cs typeface="Verdana"/>
              </a:rPr>
            </a:br>
            <a:r>
              <a:rPr lang="nl-NL" sz="2400" b="0" dirty="0" smtClean="0">
                <a:solidFill>
                  <a:srgbClr val="000000"/>
                </a:solidFill>
                <a:effectLst/>
                <a:latin typeface="Verdana"/>
                <a:cs typeface="Verdana"/>
              </a:rPr>
              <a:t>Met deze mensen wordt een nieuw huis gebouwd.</a:t>
            </a:r>
            <a:endParaRPr lang="nl-NL" sz="2400" dirty="0">
              <a:solidFill>
                <a:schemeClr val="tx2"/>
              </a:solidFill>
              <a:effectLst/>
              <a:latin typeface="Verdana"/>
              <a:cs typeface="Verdan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1328964" cy="633677"/>
          </a:xfrm>
          <a:prstGeom prst="rect">
            <a:avLst/>
          </a:prstGeom>
          <a:noFill/>
        </p:spPr>
      </p:pic>
      <p:pic>
        <p:nvPicPr>
          <p:cNvPr id="7" name="Tijdelijke aanduiding voor inhoud 6" descr="Santo and Fiordaliza hebben ook een nieuw huis gekregen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0100" y="1214422"/>
            <a:ext cx="6215106" cy="4661330"/>
          </a:xfrm>
        </p:spPr>
      </p:pic>
    </p:spTree>
    <p:extLst>
      <p:ext uri="{BB962C8B-B14F-4D97-AF65-F5344CB8AC3E}">
        <p14:creationId xmlns="" xmlns:p14="http://schemas.microsoft.com/office/powerpoint/2010/main" val="260502081"/>
      </p:ext>
    </p:extLst>
  </p:cSld>
  <p:clrMapOvr>
    <a:masterClrMapping/>
  </p:clrMapOvr>
  <p:transition spd="slow" advTm="5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572140"/>
            <a:ext cx="9144000" cy="953204"/>
          </a:xfrm>
        </p:spPr>
        <p:txBody>
          <a:bodyPr>
            <a:noAutofit/>
          </a:bodyPr>
          <a:lstStyle/>
          <a:p>
            <a:r>
              <a:rPr lang="nl-NL" sz="2500" b="0" dirty="0" smtClean="0">
                <a:solidFill>
                  <a:srgbClr val="000000"/>
                </a:solidFill>
                <a:effectLst/>
                <a:latin typeface="Verdana"/>
                <a:cs typeface="Verdana"/>
              </a:rPr>
              <a:t>Aan het werk om een nieuw huis van steen en hout </a:t>
            </a:r>
            <a:br>
              <a:rPr lang="nl-NL" sz="2500" b="0" dirty="0" smtClean="0">
                <a:solidFill>
                  <a:srgbClr val="000000"/>
                </a:solidFill>
                <a:effectLst/>
                <a:latin typeface="Verdana"/>
                <a:cs typeface="Verdana"/>
              </a:rPr>
            </a:br>
            <a:r>
              <a:rPr lang="nl-NL" sz="2500" b="0" dirty="0" smtClean="0">
                <a:solidFill>
                  <a:srgbClr val="000000"/>
                </a:solidFill>
                <a:effectLst/>
                <a:latin typeface="Verdana"/>
                <a:cs typeface="Verdana"/>
              </a:rPr>
              <a:t>te bouwen. Bewoners helpen zelf </a:t>
            </a:r>
            <a:r>
              <a:rPr lang="nl-NL" sz="2500" b="0" dirty="0" smtClean="0">
                <a:solidFill>
                  <a:srgbClr val="000000"/>
                </a:solidFill>
                <a:effectLst/>
                <a:latin typeface="Verdana"/>
                <a:cs typeface="Verdana"/>
              </a:rPr>
              <a:t>mee</a:t>
            </a:r>
            <a:r>
              <a:rPr lang="nl-NL" sz="2500" b="0" dirty="0" smtClean="0">
                <a:solidFill>
                  <a:srgbClr val="000000"/>
                </a:solidFill>
                <a:effectLst/>
                <a:latin typeface="Verdana"/>
                <a:cs typeface="Verdana"/>
              </a:rPr>
              <a:t>.</a:t>
            </a:r>
            <a:endParaRPr lang="nl-NL" sz="2500" b="0" dirty="0">
              <a:solidFill>
                <a:srgbClr val="000000"/>
              </a:solidFill>
              <a:effectLst/>
              <a:latin typeface="Verdana"/>
              <a:cs typeface="Verdan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1328964" cy="633677"/>
          </a:xfrm>
          <a:prstGeom prst="rect">
            <a:avLst/>
          </a:prstGeom>
          <a:noFill/>
        </p:spPr>
      </p:pic>
      <p:pic>
        <p:nvPicPr>
          <p:cNvPr id="7" name="Tijdelijke aanduiding voor inhoud 6" descr="Bouwe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85852" y="1142984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1425313707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929330"/>
            <a:ext cx="9144000" cy="692696"/>
          </a:xfrm>
        </p:spPr>
        <p:txBody>
          <a:bodyPr>
            <a:noAutofit/>
          </a:bodyPr>
          <a:lstStyle/>
          <a:p>
            <a:r>
              <a:rPr lang="nl-NL" sz="2500" b="0" spc="-150" dirty="0" smtClean="0"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Tahoma" pitchFamily="34" charset="0"/>
              </a:rPr>
              <a:t>Latrines bouwen. Dat zorgt voor een betere hygiëne</a:t>
            </a:r>
            <a:r>
              <a:rPr lang="nl-NL" sz="2500" b="0" spc="-150" dirty="0" smtClean="0">
                <a:solidFill>
                  <a:srgbClr val="000000"/>
                </a:solidFill>
                <a:effectLst/>
                <a:latin typeface="Verdana"/>
                <a:cs typeface="Tahoma" pitchFamily="34" charset="0"/>
              </a:rPr>
              <a:t>. </a:t>
            </a:r>
            <a:endParaRPr lang="nl-NL" sz="2500" spc="-15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1479981" cy="705685"/>
          </a:xfrm>
          <a:prstGeom prst="rect">
            <a:avLst/>
          </a:prstGeom>
          <a:noFill/>
        </p:spPr>
      </p:pic>
      <p:pic>
        <p:nvPicPr>
          <p:cNvPr id="6" name="Afbeelding 5" descr="Bouwen van een latr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89329" y="2018099"/>
            <a:ext cx="4822065" cy="3214711"/>
          </a:xfrm>
          <a:prstGeom prst="rect">
            <a:avLst/>
          </a:prstGeom>
        </p:spPr>
      </p:pic>
      <p:pic>
        <p:nvPicPr>
          <p:cNvPr id="7" name="Afbeelding 6" descr="Nieuwe latrine.JPG"/>
          <p:cNvPicPr>
            <a:picLocks noChangeAspect="1"/>
          </p:cNvPicPr>
          <p:nvPr/>
        </p:nvPicPr>
        <p:blipFill>
          <a:blip r:embed="rId5" cstate="print"/>
          <a:srcRect l="37500" t="25390" r="11719" b="21875"/>
          <a:stretch>
            <a:fillRect/>
          </a:stretch>
        </p:blipFill>
        <p:spPr>
          <a:xfrm rot="16200000">
            <a:off x="3984621" y="1944677"/>
            <a:ext cx="4746658" cy="328614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2976" y="1785926"/>
            <a:ext cx="6308427" cy="11115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Tahoma" pitchFamily="34" charset="0"/>
              </a:rPr>
              <a:t>Project:</a:t>
            </a:r>
            <a:endParaRPr lang="nl-NL" sz="4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/>
              <a:cs typeface="Tahoma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000100" y="3357562"/>
            <a:ext cx="7199407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spc="-16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Tahoma" pitchFamily="34" charset="0"/>
              </a:rPr>
              <a:t>Stichting </a:t>
            </a:r>
          </a:p>
          <a:p>
            <a:pPr algn="ctr"/>
            <a:r>
              <a:rPr lang="nl-NL" sz="5400" b="1" spc="-16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Tahoma" pitchFamily="34" charset="0"/>
              </a:rPr>
              <a:t>Hart voor Moldavië</a:t>
            </a:r>
            <a:endParaRPr lang="nl-NL" sz="5400" b="1" spc="-160" dirty="0">
              <a:ln w="1905"/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Tahoma" pitchFamily="34" charset="0"/>
            </a:endParaRPr>
          </a:p>
        </p:txBody>
      </p:sp>
      <p:pic>
        <p:nvPicPr>
          <p:cNvPr id="7" name="Afbeelding 6" descr="naamlo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9" y="571480"/>
            <a:ext cx="3733253" cy="1000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5715016"/>
            <a:ext cx="8715436" cy="887704"/>
          </a:xfrm>
        </p:spPr>
        <p:txBody>
          <a:bodyPr>
            <a:noAutofit/>
          </a:bodyPr>
          <a:lstStyle/>
          <a:p>
            <a:r>
              <a:rPr lang="nl-NL" sz="2600" b="0" dirty="0" smtClean="0">
                <a:solidFill>
                  <a:srgbClr val="000000"/>
                </a:solidFill>
                <a:effectLst/>
                <a:latin typeface="Verdana"/>
                <a:cs typeface="Verdana"/>
              </a:rPr>
              <a:t>Thuiszorg is iets nieuws in Moldavië. </a:t>
            </a:r>
            <a:br>
              <a:rPr lang="nl-NL" sz="2600" b="0" dirty="0" smtClean="0">
                <a:solidFill>
                  <a:srgbClr val="000000"/>
                </a:solidFill>
                <a:effectLst/>
                <a:latin typeface="Verdana"/>
                <a:cs typeface="Verdana"/>
              </a:rPr>
            </a:br>
            <a:r>
              <a:rPr lang="nl-NL" sz="2600" b="0" dirty="0" smtClean="0">
                <a:solidFill>
                  <a:srgbClr val="000000"/>
                </a:solidFill>
                <a:effectLst/>
                <a:latin typeface="Verdana"/>
                <a:cs typeface="Verdana"/>
              </a:rPr>
              <a:t>En hard nodig!</a:t>
            </a:r>
            <a:endParaRPr lang="nl-NL" sz="2600" b="0" dirty="0">
              <a:solidFill>
                <a:srgbClr val="000000"/>
              </a:solidFill>
              <a:effectLst/>
              <a:latin typeface="Verdana"/>
              <a:cs typeface="Verdana"/>
            </a:endParaRPr>
          </a:p>
        </p:txBody>
      </p:sp>
      <p:pic>
        <p:nvPicPr>
          <p:cNvPr id="5" name="Tijdelijke aanduiding voor inhoud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188640"/>
            <a:ext cx="2351622" cy="648072"/>
          </a:xfrm>
          <a:prstGeom prst="rect">
            <a:avLst/>
          </a:prstGeom>
        </p:spPr>
      </p:pic>
      <p:pic>
        <p:nvPicPr>
          <p:cNvPr id="7" name="Tijdelijke aanduiding voor inhoud 6" descr="07 - De voeten verzorg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071546"/>
            <a:ext cx="6807048" cy="4525963"/>
          </a:xfrm>
        </p:spPr>
      </p:pic>
    </p:spTree>
    <p:extLst>
      <p:ext uri="{BB962C8B-B14F-4D97-AF65-F5344CB8AC3E}">
        <p14:creationId xmlns="" xmlns:p14="http://schemas.microsoft.com/office/powerpoint/2010/main" val="3755781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5857892"/>
            <a:ext cx="8786874" cy="679647"/>
          </a:xfrm>
        </p:spPr>
        <p:txBody>
          <a:bodyPr/>
          <a:lstStyle/>
          <a:p>
            <a:r>
              <a:rPr lang="nl-NL" sz="28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</a:rPr>
              <a:t>Nagels knippen en wat extra hout op het vuur.</a:t>
            </a:r>
            <a:endParaRPr lang="nl-NL" sz="2800" b="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Tijdelijke aanduiding voor inhoud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188640"/>
            <a:ext cx="2351622" cy="648072"/>
          </a:xfrm>
          <a:prstGeom prst="rect">
            <a:avLst/>
          </a:prstGeom>
        </p:spPr>
      </p:pic>
      <p:pic>
        <p:nvPicPr>
          <p:cNvPr id="7" name="Afbeelding 6" descr="06 - Wat extra hout op het vuur.JPG"/>
          <p:cNvPicPr>
            <a:picLocks noChangeAspect="1"/>
          </p:cNvPicPr>
          <p:nvPr/>
        </p:nvPicPr>
        <p:blipFill>
          <a:blip r:embed="rId3" cstate="print"/>
          <a:srcRect l="4348" r="7246"/>
          <a:stretch>
            <a:fillRect/>
          </a:stretch>
        </p:blipFill>
        <p:spPr>
          <a:xfrm rot="5400000">
            <a:off x="5031977" y="1897453"/>
            <a:ext cx="4357718" cy="3277409"/>
          </a:xfrm>
          <a:prstGeom prst="rect">
            <a:avLst/>
          </a:prstGeom>
        </p:spPr>
      </p:pic>
      <p:pic>
        <p:nvPicPr>
          <p:cNvPr id="8" name="Afbeelding 7" descr="02 - Thuiszorgmedewerkster Galina knipt nage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57364"/>
            <a:ext cx="5372138" cy="3571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2050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 advTm="4000">
        <p14:flythrough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7963</TotalTime>
  <Words>295</Words>
  <Application>Microsoft Macintosh PowerPoint</Application>
  <PresentationFormat>Diavoorstelling (4:3)</PresentationFormat>
  <Paragraphs>90</Paragraphs>
  <Slides>27</Slides>
  <Notes>24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Human</vt:lpstr>
      <vt:lpstr>STREEKVERBAND  DE TIEN</vt:lpstr>
      <vt:lpstr>Projecten:</vt:lpstr>
      <vt:lpstr>Project:</vt:lpstr>
      <vt:lpstr>Dit is het oude huis.  Met deze mensen wordt een nieuw huis gebouwd.</vt:lpstr>
      <vt:lpstr>Aan het werk om een nieuw huis van steen en hout  te bouwen. Bewoners helpen zelf mee.</vt:lpstr>
      <vt:lpstr>Latrines bouwen. Dat zorgt voor een betere hygiëne. </vt:lpstr>
      <vt:lpstr>Project:</vt:lpstr>
      <vt:lpstr>Thuiszorg is iets nieuws in Moldavië.  En hard nodig!</vt:lpstr>
      <vt:lpstr>Nagels knippen en wat extra hout op het vuur.</vt:lpstr>
      <vt:lpstr>Mensen worden voorzien van hulpmiddelen en andere noodzakelijke goederen.</vt:lpstr>
      <vt:lpstr>Project:</vt:lpstr>
      <vt:lpstr>Dia 12</vt:lpstr>
      <vt:lpstr>Dia 13</vt:lpstr>
      <vt:lpstr> </vt:lpstr>
      <vt:lpstr>Project:</vt:lpstr>
      <vt:lpstr>GEF helpt meisjes in Kenia   met onderdak, goed eten en onderwijs.</vt:lpstr>
      <vt:lpstr>   Henny’s Children’s Home: een veilig en liefdevol huis voor 70 weesmeisjes tussen de 4 en 18 jaar.</vt:lpstr>
      <vt:lpstr>Henny’s Academy is de basisschool die in 2016 gebouwd is. Voor meisjes en jongens.  Onderwijs met goede docenten.  Dit jaar is er een groep 8!</vt:lpstr>
      <vt:lpstr>Project:</vt:lpstr>
      <vt:lpstr>Dia 20</vt:lpstr>
      <vt:lpstr>    Streekverband De Tien ondersteunt een klas van de school Ecole Mixte Evangelique Jarikin in Le Rocher. Onderwijs en een warme maaltijd.</vt:lpstr>
      <vt:lpstr>In Port-au-Prince is Ceprofojul, een beroepsschool.    Dit is het nieuwe verpleeglokaal.</vt:lpstr>
      <vt:lpstr>Project:</vt:lpstr>
      <vt:lpstr>De tandartsauto rijdt langs scholen in Gambia  om gebitten van kinderen te behandelen  en poetsinstructies te geven. </vt:lpstr>
      <vt:lpstr>Daniel en Oumpa aan het werk</vt:lpstr>
      <vt:lpstr>    </vt:lpstr>
      <vt:lpstr>UW HULP TELT 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M. de Vries</dc:creator>
  <cp:lastModifiedBy>VDM Watersport</cp:lastModifiedBy>
  <cp:revision>284</cp:revision>
  <cp:lastPrinted>2018-01-05T10:54:03Z</cp:lastPrinted>
  <dcterms:created xsi:type="dcterms:W3CDTF">2012-01-07T12:54:02Z</dcterms:created>
  <dcterms:modified xsi:type="dcterms:W3CDTF">2020-02-29T16:25:34Z</dcterms:modified>
</cp:coreProperties>
</file>