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89" r:id="rId4"/>
    <p:sldId id="348" r:id="rId5"/>
    <p:sldId id="286" r:id="rId6"/>
    <p:sldId id="346" r:id="rId7"/>
    <p:sldId id="287" r:id="rId8"/>
    <p:sldId id="273" r:id="rId9"/>
    <p:sldId id="328" r:id="rId10"/>
    <p:sldId id="329" r:id="rId11"/>
    <p:sldId id="333" r:id="rId12"/>
    <p:sldId id="335" r:id="rId13"/>
    <p:sldId id="338" r:id="rId14"/>
    <p:sldId id="340" r:id="rId15"/>
    <p:sldId id="349" r:id="rId16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5" autoAdjust="0"/>
    <p:restoredTop sz="94700" autoAdjust="0"/>
  </p:normalViewPr>
  <p:slideViewPr>
    <p:cSldViewPr>
      <p:cViewPr varScale="1">
        <p:scale>
          <a:sx n="86" d="100"/>
          <a:sy n="86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10155-B5C0-4737-A2BC-2C56EF1D32AB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E47BE-9614-404D-827D-DF75639EE77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81463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72537-3E32-4C67-8653-D0204C2AF7D9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751DF-802D-4078-9D93-C821D8DCD47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17439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2E4619-056F-4356-AC78-F215D844E02D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4BE7-573A-4050-9DAF-E1D3AF27C218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4BE7-573A-4050-9DAF-E1D3AF27C218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4BE7-573A-4050-9DAF-E1D3AF27C218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890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FFA597-4395-456C-85D3-B1438B5ED8E9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4BE7-573A-4050-9DAF-E1D3AF27C218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4BE7-573A-4050-9DAF-E1D3AF27C218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4BE7-573A-4050-9DAF-E1D3AF27C218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BADC25-0C68-43F1-AAFE-BA1469C1F69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8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nl-NL" sz="2000" smtClean="0"/>
              <a:t>Klik op het pictogram als u een afbeelding wilt toevoegen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 advTm="8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BDB78379-827B-4B89-9F2D-70AAB22B2A13}" type="datetimeFigureOut">
              <a:rPr lang="nl-NL" smtClean="0"/>
              <a:pPr/>
              <a:t>29-2-2020</a:t>
            </a:fld>
            <a:endParaRPr lang="nl-NL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nl-NL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26068D87-382A-4F59-B8BA-80A88DDA03E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tangle 10"/>
          <p:cNvSpPr txBox="1">
            <a:spLocks/>
          </p:cNvSpPr>
          <p:nvPr userDrawn="1"/>
        </p:nvSpPr>
        <p:spPr>
          <a:xfrm>
            <a:off x="467544" y="4437112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85000"/>
                  <a:satMod val="150000"/>
                </a:schemeClr>
              </a:solidFill>
              <a:effectLst>
                <a:outerShdw blurRad="63500" dist="38100" dir="822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lt"/>
              <a:cs typeface="+mj-lt"/>
            </a:endParaRPr>
          </a:p>
        </p:txBody>
      </p:sp>
      <p:pic>
        <p:nvPicPr>
          <p:cNvPr id="8" name="Afbeelding 7" descr="logo_streekverband_detien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156176" y="188640"/>
            <a:ext cx="2581920" cy="7249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8000">
    <p:random/>
  </p:transition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1916832"/>
            <a:ext cx="8928992" cy="183006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Verdana"/>
                <a:cs typeface="Tahoma" pitchFamily="34" charset="0"/>
              </a:rPr>
              <a:t>STREEKVERBAND </a:t>
            </a:r>
            <a:br>
              <a:rPr lang="nl-NL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Verdana"/>
                <a:cs typeface="Tahoma" pitchFamily="34" charset="0"/>
              </a:rPr>
            </a:br>
            <a:r>
              <a:rPr lang="nl-NL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Verdana"/>
                <a:cs typeface="Tahoma" pitchFamily="34" charset="0"/>
              </a:rPr>
              <a:t>DE TIEN</a:t>
            </a: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8784976" cy="1752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nl-NL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Tahoma" pitchFamily="34" charset="0"/>
              </a:rPr>
              <a:t>In het kort de zes projecten </a:t>
            </a:r>
            <a:br>
              <a:rPr lang="nl-NL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Tahoma" pitchFamily="34" charset="0"/>
              </a:rPr>
            </a:br>
            <a:r>
              <a:rPr lang="nl-NL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Tahoma" pitchFamily="34" charset="0"/>
              </a:rPr>
              <a:t>die financieel worden gesteund</a:t>
            </a:r>
            <a:endParaRPr lang="nl-NL" sz="36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Tahoma" pitchFamily="34" charset="0"/>
            </a:endParaRPr>
          </a:p>
        </p:txBody>
      </p:sp>
      <p:sp>
        <p:nvSpPr>
          <p:cNvPr id="8197" name="Tekstvak 4"/>
          <p:cNvSpPr txBox="1">
            <a:spLocks noChangeArrowheads="1"/>
          </p:cNvSpPr>
          <p:nvPr/>
        </p:nvSpPr>
        <p:spPr bwMode="auto">
          <a:xfrm>
            <a:off x="0" y="6381750"/>
            <a:ext cx="91439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b="1" dirty="0" smtClean="0">
                <a:latin typeface="Verdana"/>
              </a:rPr>
              <a:t>2019  - 2020 - 2021</a:t>
            </a:r>
            <a:endParaRPr lang="nl-NL" b="1" dirty="0">
              <a:latin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 advTm="5000"/>
    </mc:Choice>
    <mc:Fallback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GE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500042"/>
            <a:ext cx="1571636" cy="213044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71472" y="2786058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err="1" smtClean="0">
                <a:latin typeface="Verdana" pitchFamily="34" charset="0"/>
                <a:ea typeface="Verdana" pitchFamily="34" charset="0"/>
              </a:rPr>
              <a:t>Henny’s</a:t>
            </a:r>
            <a:r>
              <a:rPr lang="nl-NL" sz="2400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</a:rPr>
              <a:t>Children’s</a:t>
            </a:r>
            <a:r>
              <a:rPr lang="nl-NL" sz="2400" dirty="0" smtClean="0">
                <a:latin typeface="Verdana" pitchFamily="34" charset="0"/>
                <a:ea typeface="Verdana" pitchFamily="34" charset="0"/>
              </a:rPr>
              <a:t> Home (HCH) is een weeshuis waar een veilig en liefdevol onderkomen geboden wordt aan 70 weesmeisjes tussen de 4 en 18 jaar oud, waaronder 8 albinomeisjes. </a:t>
            </a:r>
          </a:p>
          <a:p>
            <a:endParaRPr lang="nl-NL" sz="2400" dirty="0" smtClean="0">
              <a:latin typeface="Verdana" pitchFamily="34" charset="0"/>
              <a:ea typeface="Verdana" pitchFamily="34" charset="0"/>
            </a:endParaRPr>
          </a:p>
          <a:p>
            <a:r>
              <a:rPr lang="nl-NL" sz="2400" dirty="0" err="1" smtClean="0">
                <a:latin typeface="Verdana" pitchFamily="34" charset="0"/>
                <a:ea typeface="Verdana" pitchFamily="34" charset="0"/>
              </a:rPr>
              <a:t>Henny’s</a:t>
            </a:r>
            <a:r>
              <a:rPr lang="nl-NL" sz="2400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nl-NL" sz="2400" dirty="0" err="1" smtClean="0">
                <a:latin typeface="Verdana" pitchFamily="34" charset="0"/>
                <a:ea typeface="Verdana" pitchFamily="34" charset="0"/>
              </a:rPr>
              <a:t>Academy</a:t>
            </a:r>
            <a:r>
              <a:rPr lang="nl-NL" sz="2400" dirty="0" smtClean="0">
                <a:latin typeface="Verdana" pitchFamily="34" charset="0"/>
                <a:ea typeface="Verdana" pitchFamily="34" charset="0"/>
              </a:rPr>
              <a:t>, de nieuwe basisschool, is bedoeld om goed onderwijs te  bieden. Met klassen van maximaal </a:t>
            </a:r>
            <a:r>
              <a:rPr lang="nl-NL" sz="2400" dirty="0" smtClean="0">
                <a:latin typeface="Verdana" pitchFamily="34" charset="0"/>
                <a:ea typeface="Verdana" pitchFamily="34" charset="0"/>
              </a:rPr>
              <a:t>30 </a:t>
            </a:r>
            <a:r>
              <a:rPr lang="nl-NL" sz="2400" dirty="0" smtClean="0">
                <a:latin typeface="Verdana" pitchFamily="34" charset="0"/>
                <a:ea typeface="Verdana" pitchFamily="34" charset="0"/>
              </a:rPr>
              <a:t>leerlingen krijgen meisjes en jongens voldoende individuele aandacht.</a:t>
            </a:r>
            <a:endParaRPr lang="nl-NL" sz="24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28596" y="428604"/>
            <a:ext cx="1785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2285984" y="1500174"/>
            <a:ext cx="62865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AD2E27"/>
              </a:buClr>
              <a:buSzPct val="80000"/>
            </a:pPr>
            <a:r>
              <a:rPr lang="nl-NL" sz="2800" kern="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Girls Empowerment Foundation (GEF) begeleidt meisjes in Kenia.</a:t>
            </a:r>
          </a:p>
        </p:txBody>
      </p:sp>
    </p:spTree>
    <p:extLst>
      <p:ext uri="{BB962C8B-B14F-4D97-AF65-F5344CB8AC3E}">
        <p14:creationId xmlns:p14="http://schemas.microsoft.com/office/powerpoint/2010/main" xmlns="" val="1077288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8000">
        <p:push dir="u"/>
      </p:transition>
    </mc:Choice>
    <mc:Fallback>
      <p:transition spd="slow" advClick="0" advTm="18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Verdana"/>
                <a:cs typeface="Tahoma" pitchFamily="34" charset="0"/>
              </a:rPr>
              <a:t>Project:</a:t>
            </a:r>
            <a:endParaRPr lang="nl-NL" sz="4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1357290" y="2753594"/>
            <a:ext cx="7407275" cy="4104406"/>
          </a:xfrm>
        </p:spPr>
        <p:txBody>
          <a:bodyPr>
            <a:normAutofit/>
          </a:bodyPr>
          <a:lstStyle/>
          <a:p>
            <a:pPr marL="541782" indent="-514350" algn="l" fontAlgn="auto">
              <a:spcAft>
                <a:spcPts val="0"/>
              </a:spcAft>
              <a:defRPr/>
            </a:pPr>
            <a: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Stichting </a:t>
            </a:r>
            <a:r>
              <a:rPr lang="nl-NL" sz="60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Jarikin</a:t>
            </a:r>
            <a:endParaRPr lang="nl-NL" sz="6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285852" y="4357694"/>
            <a:ext cx="628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</a:rPr>
              <a:t>Werkzaam in Haïti </a:t>
            </a:r>
            <a:endParaRPr lang="nl-NL" sz="4000" b="1" dirty="0">
              <a:ln w="1905"/>
              <a:solidFill>
                <a:schemeClr val="tx1">
                  <a:lumMod val="75000"/>
                  <a:lumOff val="25000"/>
                </a:schemeClr>
              </a:solidFill>
              <a:latin typeface="Verdana"/>
            </a:endParaRPr>
          </a:p>
        </p:txBody>
      </p:sp>
      <p:pic>
        <p:nvPicPr>
          <p:cNvPr id="6" name="Afbeelding 5" descr="logo Jariki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85728"/>
            <a:ext cx="1428760" cy="142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4556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4000">
        <p14:prism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6080444"/>
            <a:ext cx="45719" cy="45719"/>
          </a:xfrm>
        </p:spPr>
        <p:txBody>
          <a:bodyPr>
            <a:normAutofit fontScale="25000" lnSpcReduction="20000"/>
          </a:bodyPr>
          <a:lstStyle/>
          <a:p>
            <a:pPr indent="0">
              <a:buNone/>
            </a:pPr>
            <a:r>
              <a:rPr lang="nl-NL" dirty="0" smtClean="0"/>
              <a:t>§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6858000"/>
            <a:ext cx="9144000" cy="710952"/>
          </a:xfrm>
        </p:spPr>
        <p:txBody>
          <a:bodyPr>
            <a:noAutofit/>
          </a:bodyPr>
          <a:lstStyle/>
          <a:p>
            <a:endParaRPr lang="nl-NL" sz="2400" b="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646333" y="337971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 descr="logo Jariki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571480"/>
            <a:ext cx="1428760" cy="1428760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357158" y="2214554"/>
            <a:ext cx="821537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latin typeface="Verdana" pitchFamily="34" charset="0"/>
                <a:ea typeface="Verdana" pitchFamily="34" charset="0"/>
              </a:rPr>
              <a:t>Stichting </a:t>
            </a:r>
            <a:r>
              <a:rPr lang="nl-NL" sz="2800" dirty="0" err="1" smtClean="0">
                <a:latin typeface="Verdana" pitchFamily="34" charset="0"/>
                <a:ea typeface="Verdana" pitchFamily="34" charset="0"/>
              </a:rPr>
              <a:t>Jarikin</a:t>
            </a:r>
            <a:r>
              <a:rPr lang="nl-NL" sz="2800" dirty="0" smtClean="0">
                <a:latin typeface="Verdana" pitchFamily="34" charset="0"/>
                <a:ea typeface="Verdana" pitchFamily="34" charset="0"/>
              </a:rPr>
              <a:t> is al bijna 25 jaar actief in Haïti en richt zich vooral op scholing, zowel basisonderwijs als beroepsonderwijs. </a:t>
            </a:r>
          </a:p>
          <a:p>
            <a:r>
              <a:rPr lang="nl-NL" dirty="0" smtClean="0">
                <a:latin typeface="Verdana" pitchFamily="34" charset="0"/>
                <a:ea typeface="Verdana" pitchFamily="34" charset="0"/>
              </a:rPr>
              <a:t>  </a:t>
            </a:r>
          </a:p>
          <a:p>
            <a:r>
              <a:rPr lang="nl-NL" sz="2800" dirty="0" smtClean="0">
                <a:latin typeface="Verdana" pitchFamily="34" charset="0"/>
                <a:ea typeface="Verdana" pitchFamily="34" charset="0"/>
              </a:rPr>
              <a:t>De visie van Stichting </a:t>
            </a:r>
            <a:r>
              <a:rPr lang="nl-NL" sz="2800" dirty="0" err="1" smtClean="0">
                <a:latin typeface="Verdana" pitchFamily="34" charset="0"/>
                <a:ea typeface="Verdana" pitchFamily="34" charset="0"/>
              </a:rPr>
              <a:t>Jarikin</a:t>
            </a:r>
            <a:r>
              <a:rPr lang="nl-NL" sz="2800" dirty="0" smtClean="0">
                <a:latin typeface="Verdana" pitchFamily="34" charset="0"/>
                <a:ea typeface="Verdana" pitchFamily="34" charset="0"/>
              </a:rPr>
              <a:t> is dat het de jongeren zijn die Haïti uiteindelijk vooruit moeten helpen.</a:t>
            </a:r>
          </a:p>
          <a:p>
            <a:r>
              <a:rPr lang="nl-NL" dirty="0" smtClean="0">
                <a:latin typeface="Verdana" pitchFamily="34" charset="0"/>
                <a:ea typeface="Verdana" pitchFamily="34" charset="0"/>
              </a:rPr>
              <a:t>  </a:t>
            </a:r>
          </a:p>
          <a:p>
            <a:r>
              <a:rPr lang="nl-NL" sz="2800" dirty="0" smtClean="0">
                <a:latin typeface="Verdana" pitchFamily="34" charset="0"/>
                <a:ea typeface="Verdana" pitchFamily="34" charset="0"/>
              </a:rPr>
              <a:t>Onderwijs helpt in dat proces naar onafhankelijkheid en zelfwerkzaamheid.</a:t>
            </a:r>
            <a:endParaRPr lang="nl-NL" sz="28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024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8000">
        <p:push dir="u"/>
      </p:transition>
    </mc:Choice>
    <mc:Fallback>
      <p:transition spd="slow" advClick="0" advTm="18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643050"/>
            <a:ext cx="9144000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Verdana"/>
                <a:cs typeface="Tahoma" pitchFamily="34" charset="0"/>
              </a:rPr>
              <a:t>Project:</a:t>
            </a:r>
            <a:endParaRPr lang="nl-NL" sz="4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0" y="3214686"/>
            <a:ext cx="9144000" cy="1080120"/>
          </a:xfrm>
        </p:spPr>
        <p:txBody>
          <a:bodyPr>
            <a:normAutofit/>
          </a:bodyPr>
          <a:lstStyle/>
          <a:p>
            <a:pPr marL="541782" indent="-514350" fontAlgn="auto">
              <a:spcAft>
                <a:spcPts val="0"/>
              </a:spcAft>
              <a:defRPr/>
            </a:pPr>
            <a:r>
              <a:rPr lang="nl-NL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Westland4Gambia</a:t>
            </a:r>
            <a:endParaRPr lang="nl-NL" sz="5400" b="1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-21841" y="3356992"/>
            <a:ext cx="925252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nl-NL" sz="4000" b="1" dirty="0" smtClean="0">
              <a:ln w="1905"/>
              <a:solidFill>
                <a:srgbClr val="5B3E2B"/>
              </a:solidFill>
              <a:latin typeface="Verdana"/>
              <a:cs typeface="Tahoma" pitchFamily="34" charset="0"/>
            </a:endParaRPr>
          </a:p>
          <a:p>
            <a:pPr algn="ctr"/>
            <a:endParaRPr lang="nl-NL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nl-NL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endParaRPr lang="nl-NL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Afbeelding 4" descr="WF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571480"/>
            <a:ext cx="1500198" cy="110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3508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</a:rPr>
              <a:t>Er is nagenoeg geen tandzorg in Gambia. </a:t>
            </a:r>
          </a:p>
          <a:p>
            <a:pPr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</a:rPr>
              <a:t>Schade en pijn aan gebitten van kinderen belemmert hen tijdens het opgroeien. </a:t>
            </a:r>
          </a:p>
          <a:p>
            <a:endParaRPr lang="nl-NL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</a:rPr>
              <a:t>Scholen worden bezocht door de mobiele praktijk.</a:t>
            </a:r>
          </a:p>
          <a:p>
            <a:pPr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</a:rPr>
              <a:t>Er wordt voorlichting gegeven, er worden tandenborstels en tandpasta uitgedeeld en controles uitgevoerd. Tanden en kiezen worden getrokken.</a:t>
            </a:r>
          </a:p>
          <a:p>
            <a:pPr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</a:rPr>
              <a:t/>
            </a:r>
            <a:br>
              <a:rPr lang="nl-NL" dirty="0" smtClean="0">
                <a:latin typeface="Verdana" pitchFamily="34" charset="0"/>
                <a:ea typeface="Verdana" pitchFamily="34" charset="0"/>
              </a:rPr>
            </a:br>
            <a:r>
              <a:rPr lang="nl-NL" dirty="0" smtClean="0">
                <a:latin typeface="Verdana" pitchFamily="34" charset="0"/>
                <a:ea typeface="Verdana" pitchFamily="34" charset="0"/>
              </a:rPr>
              <a:t>Er is ook een vaste praktijk: Dental </a:t>
            </a:r>
            <a:r>
              <a:rPr lang="nl-NL" dirty="0" err="1" smtClean="0">
                <a:latin typeface="Verdana" pitchFamily="34" charset="0"/>
                <a:ea typeface="Verdana" pitchFamily="34" charset="0"/>
              </a:rPr>
              <a:t>Clinic</a:t>
            </a:r>
            <a:r>
              <a:rPr lang="nl-NL" dirty="0" smtClean="0"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nl-NL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</a:rPr>
              <a:t>Het doel is om de tandzorg in Gambia te verbeteren.</a:t>
            </a:r>
            <a:endParaRPr lang="nl-NL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4" name="Afbeelding 3" descr="WF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571480"/>
            <a:ext cx="1500198" cy="110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031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8000">
        <p:cover/>
      </p:transition>
    </mc:Choice>
    <mc:Fallback>
      <p:transition spd="slow" advClick="0" advTm="18000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52" y="1857364"/>
            <a:ext cx="6409010" cy="922338"/>
          </a:xfrm>
        </p:spPr>
        <p:txBody>
          <a:bodyPr/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Verdana"/>
                <a:cs typeface="Verdana"/>
              </a:rPr>
              <a:t>UW HULP TELT !!</a:t>
            </a:r>
            <a:r>
              <a:rPr lang="nl-NL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Verdana"/>
                <a:cs typeface="Verdana"/>
              </a:rPr>
              <a:t> </a:t>
            </a:r>
            <a:endParaRPr lang="nl-NL" sz="40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Verdana"/>
              <a:cs typeface="Verdana"/>
            </a:endParaRPr>
          </a:p>
        </p:txBody>
      </p:sp>
      <p:sp>
        <p:nvSpPr>
          <p:cNvPr id="47107" name="Rechthoek 2"/>
          <p:cNvSpPr>
            <a:spLocks noChangeArrowheads="1"/>
          </p:cNvSpPr>
          <p:nvPr isPhoto="1"/>
        </p:nvSpPr>
        <p:spPr bwMode="auto">
          <a:xfrm>
            <a:off x="0" y="3214686"/>
            <a:ext cx="8784976" cy="27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N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Een gift overmaken naar deze zes prachtige projecten kan ook:</a:t>
            </a:r>
            <a:br>
              <a:rPr lang="nl-N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</a:br>
            <a:r>
              <a:rPr lang="nl-NL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  </a:t>
            </a:r>
            <a:r>
              <a:rPr lang="nl-N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/>
            </a:r>
            <a:br>
              <a:rPr lang="nl-N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</a:br>
            <a:r>
              <a:rPr lang="nl-N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STREEKVERBAND DE TIEN</a:t>
            </a:r>
            <a:br>
              <a:rPr lang="nl-N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</a:br>
            <a:endParaRPr lang="nl-NL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  <a:p>
            <a:pPr algn="ctr"/>
            <a:r>
              <a:rPr lang="nl-N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IBAN </a:t>
            </a:r>
            <a:r>
              <a:rPr lang="nl-NL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nr.  NL58 RABO 03436.16.661</a:t>
            </a:r>
            <a:endParaRPr lang="nl-NL" sz="28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47108" name="Tekstvak 4"/>
          <p:cNvSpPr txBox="1">
            <a:spLocks noChangeArrowheads="1"/>
          </p:cNvSpPr>
          <p:nvPr/>
        </p:nvSpPr>
        <p:spPr bwMode="auto">
          <a:xfrm>
            <a:off x="2771775" y="2708275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l-NL">
              <a:latin typeface="Gill Sans MT" pitchFamily="34" charset="0"/>
            </a:endParaRPr>
          </a:p>
        </p:txBody>
      </p:sp>
      <p:sp>
        <p:nvSpPr>
          <p:cNvPr id="47113" name="Tekstvak 9"/>
          <p:cNvSpPr txBox="1">
            <a:spLocks noChangeArrowheads="1"/>
          </p:cNvSpPr>
          <p:nvPr/>
        </p:nvSpPr>
        <p:spPr bwMode="auto">
          <a:xfrm>
            <a:off x="0" y="6119336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www.streekverband</a:t>
            </a:r>
            <a:r>
              <a:rPr lang="nl-NL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-de-</a:t>
            </a:r>
            <a:r>
              <a:rPr lang="nl-NL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tien.nl</a:t>
            </a:r>
            <a:endParaRPr lang="nl-NL" sz="2400" b="1" dirty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  <a:p>
            <a:endParaRPr lang="nl-NL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12000">
        <p14:doors dir="vert"/>
      </p:transition>
    </mc:Choice>
    <mc:Fallback>
      <p:transition spd="slow" advClick="0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980728"/>
            <a:ext cx="6308427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Verdana"/>
                <a:cs typeface="Tahoma" pitchFamily="34" charset="0"/>
              </a:rPr>
              <a:t>Projecten:</a:t>
            </a:r>
            <a:endParaRPr lang="nl-NL" sz="4800" b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467544" y="2492896"/>
            <a:ext cx="8676456" cy="3529012"/>
          </a:xfrm>
        </p:spPr>
        <p:txBody>
          <a:bodyPr>
            <a:normAutofit fontScale="92500"/>
          </a:bodyPr>
          <a:lstStyle/>
          <a:p>
            <a:pPr marL="541782" indent="-514350" algn="l"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r>
              <a:rPr lang="nl-N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Stichting </a:t>
            </a:r>
            <a:r>
              <a:rPr lang="nl-NL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Mano a Mano</a:t>
            </a:r>
          </a:p>
          <a:p>
            <a:pPr marL="541782" indent="-514350" algn="l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r>
              <a:rPr lang="nl-NL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Stichting Hart voor </a:t>
            </a:r>
            <a:r>
              <a:rPr lang="nl-N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Moldavië</a:t>
            </a:r>
          </a:p>
          <a:p>
            <a:pPr marL="541782" indent="-514350" algn="l"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r>
              <a:rPr lang="nl-N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Stichting </a:t>
            </a:r>
            <a:r>
              <a:rPr lang="nl-NL" sz="3600" b="1" spc="-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Tuko</a:t>
            </a:r>
            <a:r>
              <a:rPr lang="nl-NL" sz="3600" b="1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 </a:t>
            </a:r>
            <a:r>
              <a:rPr lang="nl-NL" sz="3600" b="1" spc="-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Pamoja</a:t>
            </a:r>
            <a:r>
              <a:rPr lang="nl-NL" sz="3600" b="1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 /</a:t>
            </a:r>
            <a:r>
              <a:rPr lang="nl-NL" sz="3200" b="1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  			    		Wim van	den Burg in </a:t>
            </a:r>
            <a:r>
              <a:rPr lang="nl-NL" sz="3200" b="1" spc="-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Kenia</a:t>
            </a:r>
          </a:p>
          <a:p>
            <a:pPr marL="541782" indent="-514350" algn="l"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r>
              <a:rPr lang="nl-NL" sz="3200" b="1" spc="-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Girls</a:t>
            </a:r>
            <a:r>
              <a:rPr lang="nl-NL" sz="3200" b="1" spc="-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 </a:t>
            </a:r>
            <a:r>
              <a:rPr lang="nl-NL" sz="3200" b="1" spc="-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Empowerment</a:t>
            </a:r>
            <a:r>
              <a:rPr lang="nl-NL" sz="3200" b="1" spc="-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 Foundation</a:t>
            </a:r>
          </a:p>
          <a:p>
            <a:pPr marL="541782" indent="-514350" algn="l"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r>
              <a:rPr lang="nl-NL" sz="3200" b="1" spc="-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Stichting </a:t>
            </a:r>
            <a:r>
              <a:rPr lang="nl-NL" sz="3200" b="1" spc="-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Jarikin</a:t>
            </a:r>
            <a:endParaRPr lang="nl-NL" sz="3200" b="1" spc="-1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ea typeface="Tahoma" pitchFamily="34" charset="0"/>
              <a:cs typeface="Tahoma" pitchFamily="34" charset="0"/>
            </a:endParaRPr>
          </a:p>
          <a:p>
            <a:pPr marL="541782" indent="-514350" algn="l"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r>
              <a:rPr lang="nl-NL" sz="3200" b="1" spc="-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Tahoma" pitchFamily="34" charset="0"/>
                <a:cs typeface="Tahoma" pitchFamily="34" charset="0"/>
              </a:rPr>
              <a:t>Westland4Gambia</a:t>
            </a:r>
            <a:endParaRPr lang="nl-NL" sz="3600" b="1" spc="-100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ea typeface="Tahoma" pitchFamily="34" charset="0"/>
              <a:cs typeface="Tahoma" pitchFamily="34" charset="0"/>
            </a:endParaRPr>
          </a:p>
          <a:p>
            <a:pPr marL="541782" indent="-514350" algn="l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/>
              <a:buAutoNum type="arabicPeriod"/>
              <a:defRPr/>
            </a:pPr>
            <a:endParaRPr lang="nl-NL" sz="3200" b="1" spc="-100" dirty="0" smtClean="0">
              <a:latin typeface="Verdana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7000">
        <p14:prism isContent="1" isInverted="1"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71670" y="1643050"/>
            <a:ext cx="6308427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Verdana"/>
                <a:cs typeface="Tahoma" pitchFamily="34" charset="0"/>
              </a:rPr>
              <a:t>Project:</a:t>
            </a:r>
            <a:endParaRPr lang="nl-NL" sz="4400" b="1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000100" y="2714620"/>
            <a:ext cx="725441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Stichting </a:t>
            </a:r>
          </a:p>
          <a:p>
            <a:pPr algn="ctr"/>
            <a:r>
              <a:rPr lang="nl-NL" sz="60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Mano</a:t>
            </a:r>
            <a: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 a </a:t>
            </a:r>
            <a:r>
              <a:rPr lang="nl-NL" sz="60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Mano</a:t>
            </a:r>
            <a:endParaRPr lang="nl-NL" sz="6000" b="1" dirty="0" smtClean="0">
              <a:ln w="1905"/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Tahoma" pitchFamily="34" charset="0"/>
            </a:endParaRPr>
          </a:p>
          <a:p>
            <a:pPr algn="ctr"/>
            <a:endParaRPr lang="nl-NL" sz="2800" b="1" dirty="0" smtClean="0">
              <a:ln w="1905"/>
              <a:solidFill>
                <a:srgbClr val="5B3E2B"/>
              </a:solidFill>
              <a:latin typeface="Verdana"/>
              <a:cs typeface="Tahoma" pitchFamily="34" charset="0"/>
            </a:endParaRPr>
          </a:p>
          <a:p>
            <a:pPr algn="ctr"/>
            <a:r>
              <a:rPr lang="nl-NL" sz="28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Tahoma" pitchFamily="34" charset="0"/>
              </a:rPr>
              <a:t>Werkzaam in de</a:t>
            </a:r>
          </a:p>
          <a:p>
            <a:pPr algn="ctr"/>
            <a:r>
              <a:rPr lang="nl-NL" sz="4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Tahoma" pitchFamily="34" charset="0"/>
              </a:rPr>
              <a:t>Dominicaanse Republiek</a:t>
            </a:r>
            <a:endParaRPr lang="nl-NL" sz="4000" b="1" dirty="0">
              <a:ln w="1905"/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Tahoma" pitchFamily="34" charset="0"/>
            </a:endParaRPr>
          </a:p>
        </p:txBody>
      </p:sp>
      <p:pic>
        <p:nvPicPr>
          <p:cNvPr id="7" name="Afbeelding 6" descr="ManoaMano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000108"/>
            <a:ext cx="2630640" cy="12144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51520" y="260648"/>
            <a:ext cx="1479981" cy="705685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Mano a Mano is een christelijke organisatie die hulp verleent in de Dominicaanse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Republiek. </a:t>
            </a:r>
            <a:b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</a:b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Mano 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Mano voert projecten uit met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</a:b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groepen 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vrijwilligers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uit heel Nederland.</a:t>
            </a:r>
            <a:b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</a:b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In berggebied worden 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dorp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voor dorp latrines  en huizen gebouwd.</a:t>
            </a:r>
            <a:b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</a:b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13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8000">
        <p:push dir="u"/>
      </p:transition>
    </mc:Choice>
    <mc:Fallback>
      <p:transition spd="slow" advClick="0" advTm="18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4414" y="1643050"/>
            <a:ext cx="6308427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Verdana"/>
                <a:cs typeface="Tahoma" pitchFamily="34" charset="0"/>
              </a:rPr>
              <a:t>Project:</a:t>
            </a:r>
            <a:endParaRPr lang="nl-NL" sz="4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972308" y="2967335"/>
            <a:ext cx="7199407" cy="17543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spc="-160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Stichting </a:t>
            </a:r>
          </a:p>
          <a:p>
            <a:pPr algn="ctr"/>
            <a:r>
              <a:rPr lang="nl-NL" sz="5400" b="1" spc="-160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Hart voor Moldavië</a:t>
            </a:r>
            <a:endParaRPr lang="nl-NL" sz="5400" b="1" spc="-160" dirty="0">
              <a:ln w="1905"/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Tahoma" pitchFamily="34" charset="0"/>
            </a:endParaRPr>
          </a:p>
        </p:txBody>
      </p:sp>
      <p:pic>
        <p:nvPicPr>
          <p:cNvPr id="4" name="Afbeelding 3" descr="naamloo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500042"/>
            <a:ext cx="3733254" cy="1000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85926"/>
            <a:ext cx="8363272" cy="4667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Thuiszorgmedewerkers helpen mindervalide  bejaarden met het wassen en persoonlijke verzorging. Thuiszorg is nieuw in Moldavië. </a:t>
            </a:r>
          </a:p>
          <a:p>
            <a:pPr>
              <a:buNone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Ook wordt bij 30 ouderen een maaltijd thuisbezorgd.</a:t>
            </a:r>
          </a:p>
          <a:p>
            <a:pPr>
              <a:buNone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In twee dagcentra komen dagelijks ongeveer 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15 ouderen bij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elkaar. Zij komen voor de sociale contacten, om 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te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douchen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</a:rPr>
              <a:t>en te eten. </a:t>
            </a:r>
          </a:p>
          <a:p>
            <a:pPr>
              <a:buNone/>
            </a:pPr>
            <a:endParaRPr lang="nl-NL" dirty="0" smtClean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endParaRPr lang="nl-NL" dirty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endParaRPr lang="nl-NL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6" name="Tijdelijke aanduiding voor inhoud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1" y="188640"/>
            <a:ext cx="235162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945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8000">
        <p:blinds dir="vert"/>
      </p:transition>
    </mc:Choice>
    <mc:Fallback>
      <p:transition spd="slow" advClick="0" advTm="18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57290" y="1643050"/>
            <a:ext cx="6308427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Verdana"/>
                <a:cs typeface="Tahoma" pitchFamily="34" charset="0"/>
              </a:rPr>
              <a:t>Project:</a:t>
            </a:r>
            <a:endParaRPr lang="nl-NL" sz="4400" b="1" dirty="0">
              <a:solidFill>
                <a:schemeClr val="tx2"/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95053" y="2967335"/>
            <a:ext cx="8553919" cy="21544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spc="-150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Stichting </a:t>
            </a:r>
            <a:r>
              <a:rPr lang="nl-NL" sz="5400" b="1" spc="-150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Tuko</a:t>
            </a:r>
            <a:r>
              <a:rPr lang="nl-NL" sz="5400" b="1" spc="-150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 </a:t>
            </a:r>
            <a:r>
              <a:rPr lang="nl-NL" sz="5400" b="1" spc="-150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Tahoma" pitchFamily="34" charset="0"/>
              </a:rPr>
              <a:t>Pamoja</a:t>
            </a:r>
            <a:endParaRPr lang="nl-NL" sz="5400" b="1" spc="-150" dirty="0" smtClean="0">
              <a:ln w="1905"/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Tahoma" pitchFamily="34" charset="0"/>
            </a:endParaRPr>
          </a:p>
          <a:p>
            <a:pPr algn="ctr"/>
            <a:endParaRPr lang="nl-NL" sz="4000" b="1" spc="-150" dirty="0" smtClean="0">
              <a:ln w="1905"/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Tahoma" pitchFamily="34" charset="0"/>
            </a:endParaRPr>
          </a:p>
          <a:p>
            <a:pPr algn="ctr"/>
            <a:r>
              <a:rPr lang="nl-NL" sz="4000" b="1" spc="-150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Tahoma" pitchFamily="34" charset="0"/>
              </a:rPr>
              <a:t>Wim van den Burg in Kenia</a:t>
            </a:r>
            <a:endParaRPr lang="nl-NL" sz="4000" b="1" spc="-150" dirty="0">
              <a:ln w="1905"/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Tahoma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000232" y="500042"/>
            <a:ext cx="21297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b="1" dirty="0">
                <a:latin typeface="Verdana"/>
                <a:cs typeface="Verdana"/>
              </a:rPr>
              <a:t>Wim van den Burg in Kenia</a:t>
            </a:r>
          </a:p>
        </p:txBody>
      </p:sp>
      <p:pic>
        <p:nvPicPr>
          <p:cNvPr id="8" name="Afbeelding 7" descr="9.JPG"/>
          <p:cNvPicPr>
            <a:picLocks noChangeAspect="1"/>
          </p:cNvPicPr>
          <p:nvPr/>
        </p:nvPicPr>
        <p:blipFill>
          <a:blip r:embed="rId3"/>
          <a:srcRect l="74219" t="59722" r="10156"/>
          <a:stretch>
            <a:fillRect/>
          </a:stretch>
        </p:blipFill>
        <p:spPr>
          <a:xfrm>
            <a:off x="357158" y="214291"/>
            <a:ext cx="1576576" cy="2286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71604" y="285728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Verdana"/>
                <a:cs typeface="Verdana"/>
              </a:rPr>
              <a:t>Wim van den Burg </a:t>
            </a:r>
          </a:p>
          <a:p>
            <a:r>
              <a:rPr lang="nl-NL" sz="1400" b="1" dirty="0" smtClean="0">
                <a:latin typeface="Verdana"/>
                <a:cs typeface="Verdana"/>
              </a:rPr>
              <a:t>in Kenia</a:t>
            </a:r>
            <a:endParaRPr lang="nl-NL" sz="1400" b="1" dirty="0">
              <a:latin typeface="Verdana"/>
              <a:cs typeface="Verdana"/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14282" y="2285992"/>
            <a:ext cx="8643998" cy="40553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Sinds 1989 verricht Wim van den Burg ontwikkelingswerk in het District </a:t>
            </a:r>
            <a:r>
              <a:rPr lang="nl-NL" sz="25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Mpeketoni</a:t>
            </a:r>
            <a:r>
              <a:rPr lang="nl-NL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 </a:t>
            </a:r>
            <a:endParaRPr lang="nl-NL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  <a:p>
            <a:pPr>
              <a:buNone/>
            </a:pP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in Kenia</a:t>
            </a:r>
            <a:r>
              <a:rPr lang="nl-NL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. </a:t>
            </a:r>
            <a:endParaRPr lang="nl-NL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  <a:p>
            <a:endParaRPr lang="nl-NL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  <a:p>
            <a:pPr>
              <a:buNone/>
            </a:pP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Belangrijke onderdelen:</a:t>
            </a:r>
          </a:p>
          <a:p>
            <a:pPr>
              <a:buNone/>
            </a:pP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/>
            </a:r>
            <a:b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</a:b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- Waterputten </a:t>
            </a:r>
          </a:p>
          <a:p>
            <a:pPr>
              <a:buNone/>
            </a:pP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- </a:t>
            </a:r>
            <a:r>
              <a:rPr lang="nl-NL" sz="25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Tamani</a:t>
            </a: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 Junior School</a:t>
            </a:r>
          </a:p>
          <a:p>
            <a:pPr>
              <a:buNone/>
            </a:pP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- </a:t>
            </a:r>
            <a:r>
              <a:rPr lang="nl-NL" sz="25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Landbouw-project</a:t>
            </a: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 Farmers’ </a:t>
            </a:r>
            <a:r>
              <a:rPr lang="nl-NL" sz="25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Court</a:t>
            </a:r>
            <a:r>
              <a:rPr lang="nl-NL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cs typeface="Verdana"/>
              </a:rPr>
              <a:t> </a:t>
            </a:r>
          </a:p>
          <a:p>
            <a:pPr>
              <a:buNone/>
            </a:pPr>
            <a:endParaRPr lang="nl-NL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  <a:p>
            <a:pPr>
              <a:buNone/>
            </a:pPr>
            <a:endParaRPr lang="nl-NL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7" name="Afbeelding 6" descr="9.JPG"/>
          <p:cNvPicPr>
            <a:picLocks noChangeAspect="1"/>
          </p:cNvPicPr>
          <p:nvPr/>
        </p:nvPicPr>
        <p:blipFill>
          <a:blip r:embed="rId3"/>
          <a:srcRect l="74219" t="59722" r="10156"/>
          <a:stretch>
            <a:fillRect/>
          </a:stretch>
        </p:blipFill>
        <p:spPr>
          <a:xfrm>
            <a:off x="357158" y="214291"/>
            <a:ext cx="1143008" cy="165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8000">
        <p:push dir="u"/>
      </p:transition>
    </mc:Choice>
    <mc:Fallback>
      <p:transition spd="slow" advClick="0" advTm="18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980728"/>
            <a:ext cx="6308427" cy="11115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Verdana"/>
                <a:cs typeface="Tahoma" pitchFamily="34" charset="0"/>
              </a:rPr>
              <a:t>Project:</a:t>
            </a:r>
            <a:endParaRPr lang="nl-NL" sz="4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Verdana"/>
              <a:cs typeface="Tahoma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642910" y="2571744"/>
            <a:ext cx="7704856" cy="38472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</a:rPr>
              <a:t>Girls Empowerment Foundation  </a:t>
            </a:r>
            <a:b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</a:rPr>
            </a:br>
            <a:r>
              <a:rPr lang="nl-NL" sz="24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</a:rPr>
              <a:t>  </a:t>
            </a:r>
            <a: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</a:rPr>
              <a:t/>
            </a:r>
            <a:br>
              <a:rPr lang="nl-NL" sz="6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</a:rPr>
            </a:br>
            <a:r>
              <a:rPr lang="nl-NL" sz="4000" b="1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</a:rPr>
              <a:t>werkzaam in Kenia</a:t>
            </a:r>
            <a:endParaRPr lang="nl-NL" sz="4000" b="1" dirty="0">
              <a:ln w="1905"/>
              <a:solidFill>
                <a:schemeClr val="tx1">
                  <a:lumMod val="65000"/>
                  <a:lumOff val="35000"/>
                </a:schemeClr>
              </a:solidFill>
              <a:latin typeface="Verdana"/>
            </a:endParaRPr>
          </a:p>
        </p:txBody>
      </p:sp>
      <p:pic>
        <p:nvPicPr>
          <p:cNvPr id="5" name="Afbeelding 4" descr="GE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500042"/>
            <a:ext cx="1571636" cy="213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7111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7916</TotalTime>
  <Words>373</Words>
  <Application>Microsoft Macintosh PowerPoint</Application>
  <PresentationFormat>Diavoorstelling (4:3)</PresentationFormat>
  <Paragraphs>95</Paragraphs>
  <Slides>15</Slides>
  <Notes>15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Human</vt:lpstr>
      <vt:lpstr>STREEKVERBAND  DE TIEN</vt:lpstr>
      <vt:lpstr>Projecten:</vt:lpstr>
      <vt:lpstr>Project:</vt:lpstr>
      <vt:lpstr>Dia 4</vt:lpstr>
      <vt:lpstr>Project:</vt:lpstr>
      <vt:lpstr>Dia 6</vt:lpstr>
      <vt:lpstr>Project:</vt:lpstr>
      <vt:lpstr>Dia 8</vt:lpstr>
      <vt:lpstr>Project:</vt:lpstr>
      <vt:lpstr>Dia 10</vt:lpstr>
      <vt:lpstr>Project:</vt:lpstr>
      <vt:lpstr>Dia 12</vt:lpstr>
      <vt:lpstr>Project:</vt:lpstr>
      <vt:lpstr>Dia 14</vt:lpstr>
      <vt:lpstr>UW HULP TELT 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M. de Vries</dc:creator>
  <cp:lastModifiedBy>VDM Watersport</cp:lastModifiedBy>
  <cp:revision>280</cp:revision>
  <cp:lastPrinted>2018-01-05T10:54:03Z</cp:lastPrinted>
  <dcterms:created xsi:type="dcterms:W3CDTF">2012-01-07T12:54:02Z</dcterms:created>
  <dcterms:modified xsi:type="dcterms:W3CDTF">2020-02-29T16:56:50Z</dcterms:modified>
</cp:coreProperties>
</file>